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48" r:id="rId1"/>
    <p:sldMasterId id="2147483661" r:id="rId2"/>
  </p:sldMasterIdLst>
  <p:notesMasterIdLst>
    <p:notesMasterId r:id="rId26"/>
  </p:notesMasterIdLst>
  <p:handoutMasterIdLst>
    <p:handoutMasterId r:id="rId27"/>
  </p:handoutMasterIdLst>
  <p:sldIdLst>
    <p:sldId id="735" r:id="rId3"/>
    <p:sldId id="777" r:id="rId4"/>
    <p:sldId id="786" r:id="rId5"/>
    <p:sldId id="787" r:id="rId6"/>
    <p:sldId id="767" r:id="rId7"/>
    <p:sldId id="768" r:id="rId8"/>
    <p:sldId id="779" r:id="rId9"/>
    <p:sldId id="778" r:id="rId10"/>
    <p:sldId id="769" r:id="rId11"/>
    <p:sldId id="775" r:id="rId12"/>
    <p:sldId id="776" r:id="rId13"/>
    <p:sldId id="784" r:id="rId14"/>
    <p:sldId id="771" r:id="rId15"/>
    <p:sldId id="772" r:id="rId16"/>
    <p:sldId id="773" r:id="rId17"/>
    <p:sldId id="782" r:id="rId18"/>
    <p:sldId id="785" r:id="rId19"/>
    <p:sldId id="774" r:id="rId20"/>
    <p:sldId id="780" r:id="rId21"/>
    <p:sldId id="781" r:id="rId22"/>
    <p:sldId id="770" r:id="rId23"/>
    <p:sldId id="2917" r:id="rId24"/>
    <p:sldId id="766" r:id="rId25"/>
  </p:sldIdLst>
  <p:sldSz cx="9144000" cy="6858000" type="screen4x3"/>
  <p:notesSz cx="7105650" cy="102362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sz="2600" b="1" kern="1200">
        <a:solidFill>
          <a:schemeClr val="tx1"/>
        </a:solidFill>
        <a:latin typeface="Verdana" panose="020B080403050404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9" userDrawn="1">
          <p15:clr>
            <a:srgbClr val="A4A3A4"/>
          </p15:clr>
        </p15:guide>
        <p15:guide id="2" pos="2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DBDF"/>
    <a:srgbClr val="0F3381"/>
    <a:srgbClr val="A6A6A6"/>
    <a:srgbClr val="C3806F"/>
    <a:srgbClr val="9CB5EE"/>
    <a:srgbClr val="F28870"/>
    <a:srgbClr val="1D03FE"/>
    <a:srgbClr val="F2F2F2"/>
    <a:srgbClr val="D8BBE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7" autoAdjust="0"/>
    <p:restoredTop sz="78409" autoAdjust="0"/>
  </p:normalViewPr>
  <p:slideViewPr>
    <p:cSldViewPr snapToGrid="0" showGuides="1">
      <p:cViewPr varScale="1">
        <p:scale>
          <a:sx n="120" d="100"/>
          <a:sy n="120" d="100"/>
        </p:scale>
        <p:origin x="3800" y="184"/>
      </p:cViewPr>
      <p:guideLst>
        <p:guide orient="horz" pos="2129"/>
        <p:guide pos="28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>
            <a:lvl1pPr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>
            <a:lvl1pPr algn="r"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b" anchorCtr="0" compatLnSpc="1"/>
          <a:lstStyle>
            <a:lvl1pPr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83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b" anchorCtr="0" compatLnSpc="1"/>
          <a:lstStyle>
            <a:lvl1pPr algn="r" defTabSz="939800" eaLnBrk="1" hangingPunct="1"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77E680B-6EB8-934E-BAF4-AC1E0CE9A989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>
            <a:lvl1pPr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900" y="0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>
            <a:lvl1pPr algn="r"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993775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10175" cy="46085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5025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b" anchorCtr="0" compatLnSpc="1"/>
          <a:lstStyle>
            <a:lvl1pPr defTabSz="93980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900" y="9725025"/>
            <a:ext cx="3079750" cy="5111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3982" tIns="46991" rIns="93982" bIns="46991" numCol="1" anchor="b" anchorCtr="0" compatLnSpc="1"/>
          <a:lstStyle>
            <a:lvl1pPr algn="r" defTabSz="939800" eaLnBrk="1" hangingPunct="1">
              <a:defRPr sz="1200" b="0">
                <a:latin typeface="Arial" panose="020B060402020209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DADBA57-CA44-614A-BEE2-C8905C4535F8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dirty="0"/>
              <a:t>大家好，我是来自四川大学的何长浩。非常荣幸受邀来到重庆邮电大学，和大家分享我们在 </a:t>
            </a:r>
            <a:r>
              <a:rPr lang="en" altLang="zh-CN" sz="2800" dirty="0"/>
              <a:t>CVPR 2025 </a:t>
            </a:r>
            <a:r>
              <a:rPr lang="zh-CN" altLang="en-US" sz="2800" dirty="0"/>
              <a:t>上的一项最新研究工作。我们的论文题目是</a:t>
            </a:r>
            <a:r>
              <a:rPr lang="en-US" altLang="zh-CN" sz="2800" dirty="0"/>
              <a:t>《</a:t>
            </a:r>
            <a:r>
              <a:rPr lang="en" altLang="zh-CN" sz="2800" dirty="0"/>
              <a:t>Learning with Noisy Triplet Correspondence for Composed Image Retrieval》</a:t>
            </a:r>
            <a:r>
              <a:rPr lang="zh-CN" altLang="en" sz="2800" dirty="0"/>
              <a:t>，</a:t>
            </a:r>
            <a:r>
              <a:rPr lang="zh-CN" altLang="en-US" sz="2800" dirty="0"/>
              <a:t>这项工作是在胡鹏教授和彭玺教授的指导下，由我和李书贤同学共同完成的。</a:t>
            </a:r>
          </a:p>
          <a:p>
            <a:endParaRPr kumimoji="1" lang="zh-CN" altLang="en-US" sz="1800" dirty="0"/>
          </a:p>
        </p:txBody>
      </p:sp>
      <p:sp>
        <p:nvSpPr>
          <p:cNvPr id="18435" name="幻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1pPr>
            <a:lvl2pPr marL="742950" indent="-285750"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2pPr>
            <a:lvl3pPr marL="1143000" indent="-228600"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3pPr>
            <a:lvl4pPr marL="1600200" indent="-228600"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4pPr>
            <a:lvl5pPr marL="2057400" indent="-228600" defTabSz="93980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9pPr>
          </a:lstStyle>
          <a:p>
            <a:fld id="{C36EB6D6-C0D1-5C4D-BF83-CEDF89C01900}" type="slidenum">
              <a:rPr kumimoji="1" lang="zh-CN" altLang="en-US" sz="1200" b="0" smtClean="0">
                <a:solidFill>
                  <a:srgbClr val="000000"/>
                </a:solidFill>
                <a:latin typeface="Arial" panose="020B0604020202090204" pitchFamily="34" charset="0"/>
              </a:rPr>
              <a:t>0</a:t>
            </a:fld>
            <a:endParaRPr kumimoji="1" lang="zh-CN" altLang="en-US" sz="1200" b="0">
              <a:solidFill>
                <a:srgbClr val="000000"/>
              </a:solidFill>
              <a:latin typeface="Arial" panose="020B060402020209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第二个模块是 </a:t>
            </a:r>
            <a:r>
              <a:rPr lang="en" altLang="zh-CN" b="1" dirty="0"/>
              <a:t>Pseudo Text Enhancement </a:t>
            </a:r>
            <a:r>
              <a:rPr lang="zh-CN" altLang="en-US" b="1" dirty="0"/>
              <a:t>模块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我们在前一步中已经大致识别出了哪些三元组是噪声样本。对于这些样本，我们并不直接舍弃，而是尝试</a:t>
            </a:r>
            <a:r>
              <a:rPr lang="zh-CN" altLang="en-US" b="1" dirty="0"/>
              <a:t>建模参考图像与目标图像之间的视觉差异</a:t>
            </a:r>
            <a:r>
              <a:rPr lang="zh-CN" altLang="en-US" dirty="0"/>
              <a:t>来增强文本表达能力。</a:t>
            </a:r>
          </a:p>
          <a:p>
            <a:r>
              <a:rPr lang="zh-CN" altLang="en-US" dirty="0"/>
              <a:t>具体做法是：利用一个冻结的 </a:t>
            </a:r>
            <a:r>
              <a:rPr lang="en" altLang="zh-CN" dirty="0" err="1"/>
              <a:t>ViT</a:t>
            </a:r>
            <a:r>
              <a:rPr lang="en" altLang="zh-CN" dirty="0"/>
              <a:t> </a:t>
            </a:r>
            <a:r>
              <a:rPr lang="zh-CN" altLang="en-US" dirty="0"/>
              <a:t>编码器对参考图像与目标图像分别编码，并取其特征差作为差异表示，经过投影层后送入文本编码器进行重构。这一过程使得视觉变化能转化为伪文本信息，从而对原始文本进行补全。</a:t>
            </a:r>
          </a:p>
          <a:p>
            <a:r>
              <a:rPr lang="zh-CN" altLang="en-US" dirty="0"/>
              <a:t>最终，我们在普通的监督损失之外，还加入了一个 </a:t>
            </a:r>
            <a:r>
              <a:rPr lang="zh-CN" altLang="en-US" b="1" dirty="0"/>
              <a:t>对齐损失项</a:t>
            </a:r>
            <a:r>
              <a:rPr lang="zh-CN" altLang="en-US" dirty="0"/>
              <a:t>，用于弥合视觉差异建模结果与文本语义之间的 </a:t>
            </a:r>
            <a:r>
              <a:rPr lang="en" altLang="zh-CN" dirty="0"/>
              <a:t>gap</a:t>
            </a:r>
            <a:r>
              <a:rPr lang="zh-CN" altLang="en" dirty="0"/>
              <a:t>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238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第三个模块是 </a:t>
            </a:r>
            <a:r>
              <a:rPr lang="en" altLang="zh-CN" b="1" dirty="0"/>
              <a:t>Task-oriented Prompt </a:t>
            </a:r>
            <a:r>
              <a:rPr lang="zh-CN" altLang="en-US" b="1" dirty="0"/>
              <a:t>模块</a:t>
            </a:r>
            <a:r>
              <a:rPr lang="zh-CN" altLang="en-US" dirty="0"/>
              <a:t>，它的核心思想是引入一个</a:t>
            </a:r>
            <a:r>
              <a:rPr lang="zh-CN" altLang="en-US" b="1" dirty="0"/>
              <a:t>可训练的空白提示 </a:t>
            </a:r>
            <a:r>
              <a:rPr lang="en" altLang="zh-CN" b="1" dirty="0"/>
              <a:t>token</a:t>
            </a:r>
            <a:r>
              <a:rPr lang="zh-CN" altLang="en-US" dirty="0"/>
              <a:t>来替代参考图像进行优化。</a:t>
            </a:r>
          </a:p>
          <a:p>
            <a:r>
              <a:rPr lang="zh-CN" altLang="en-US" dirty="0"/>
              <a:t>可以理解为在没有参考图像的情况下提供一个“空白画布”，以提升模型泛化能力。</a:t>
            </a:r>
          </a:p>
          <a:p>
            <a:r>
              <a:rPr lang="zh-CN" altLang="en-US" dirty="0"/>
              <a:t>比如我们提到的“烟囱”例子中，空白提示可以弱化模型对参考图像的依赖，使其更专注于文本描述中的目标变化，从而在实际检索中具有更好的鲁棒性。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3487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通过这三个模块的联合训练，我们最终得到了一个 </a:t>
            </a:r>
            <a:r>
              <a:rPr lang="zh-CN" altLang="en-US" b="1" dirty="0"/>
              <a:t>对文本修改弱依赖、对 </a:t>
            </a:r>
            <a:r>
              <a:rPr lang="en" altLang="zh-CN" b="1" dirty="0"/>
              <a:t>noisy triplets </a:t>
            </a:r>
            <a:r>
              <a:rPr lang="zh-CN" altLang="en-US" b="1" dirty="0"/>
              <a:t>鲁棒</a:t>
            </a:r>
            <a:r>
              <a:rPr lang="zh-CN" altLang="en-US" dirty="0"/>
              <a:t>的 </a:t>
            </a:r>
            <a:r>
              <a:rPr lang="en" altLang="zh-CN" dirty="0"/>
              <a:t>composed image retrieval </a:t>
            </a:r>
            <a:r>
              <a:rPr lang="zh-CN" altLang="en-US" dirty="0"/>
              <a:t>框架。</a:t>
            </a:r>
          </a:p>
          <a:p>
            <a:r>
              <a:rPr lang="zh-CN" altLang="en-US" dirty="0"/>
              <a:t>值得一提的是，我们是</a:t>
            </a:r>
            <a:r>
              <a:rPr lang="zh-CN" altLang="en-US" b="1" dirty="0"/>
              <a:t>第一个将噪声关联问题引入组合图像检索领域</a:t>
            </a:r>
            <a:r>
              <a:rPr lang="zh-CN" altLang="en-US" dirty="0"/>
              <a:t>的工作，这种视角也为后续方法设计提供了一个新的思路：</a:t>
            </a:r>
            <a:r>
              <a:rPr lang="zh-CN" altLang="en-US" b="1" dirty="0"/>
              <a:t>提升模型对 </a:t>
            </a:r>
            <a:r>
              <a:rPr lang="en" altLang="zh-CN" b="1" dirty="0"/>
              <a:t>noisy triplet </a:t>
            </a:r>
            <a:r>
              <a:rPr lang="zh-CN" altLang="en-US" b="1" dirty="0"/>
              <a:t>的鲁棒性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毕竟现在的训练数据大多数来自网络爬虫或大模型标注，相关性不高或 </a:t>
            </a:r>
            <a:r>
              <a:rPr lang="en" altLang="zh-CN" dirty="0"/>
              <a:t>hallucination </a:t>
            </a:r>
            <a:r>
              <a:rPr lang="zh-CN" altLang="en-US" dirty="0"/>
              <a:t>都会不可避免地引入噪声，因此鲁棒性将是该类模型走向实际应用的关键挑战之一。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1295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接下来我们介绍实验部分。我们在两个数据集上验证了所提方法的有效性：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CN" b="1" dirty="0" err="1"/>
              <a:t>FashionIQ</a:t>
            </a:r>
            <a:r>
              <a:rPr lang="zh-CN" altLang="en" dirty="0"/>
              <a:t>：</a:t>
            </a:r>
            <a:r>
              <a:rPr lang="zh-CN" altLang="en-US" dirty="0"/>
              <a:t>包含 </a:t>
            </a:r>
            <a:r>
              <a:rPr lang="en-US" altLang="zh-CN" dirty="0"/>
              <a:t>30,134 </a:t>
            </a:r>
            <a:r>
              <a:rPr lang="zh-CN" altLang="en-US" dirty="0"/>
              <a:t>个训练三元组，三类服装（</a:t>
            </a:r>
            <a:r>
              <a:rPr lang="en" altLang="zh-CN" dirty="0"/>
              <a:t>shirt, dress, </a:t>
            </a:r>
            <a:r>
              <a:rPr lang="en" altLang="zh-CN" dirty="0" err="1"/>
              <a:t>toptee</a:t>
            </a:r>
            <a:r>
              <a:rPr lang="zh-CN" altLang="en" dirty="0"/>
              <a:t>），</a:t>
            </a:r>
            <a:r>
              <a:rPr lang="zh-CN" altLang="en-US" dirty="0"/>
              <a:t>共 </a:t>
            </a:r>
            <a:r>
              <a:rPr lang="en-US" altLang="zh-CN" dirty="0"/>
              <a:t>77,684 </a:t>
            </a:r>
            <a:r>
              <a:rPr lang="zh-CN" altLang="en-US" dirty="0"/>
              <a:t>张图片；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CN" b="1" dirty="0"/>
              <a:t>CIRR</a:t>
            </a:r>
            <a:r>
              <a:rPr lang="zh-CN" altLang="en" dirty="0"/>
              <a:t>：</a:t>
            </a:r>
            <a:r>
              <a:rPr lang="zh-CN" altLang="en-US" dirty="0"/>
              <a:t>真实场景数据集，包含 </a:t>
            </a:r>
            <a:r>
              <a:rPr lang="en-US" altLang="zh-CN" dirty="0"/>
              <a:t>36,554 </a:t>
            </a:r>
            <a:r>
              <a:rPr lang="zh-CN" altLang="en-US" dirty="0"/>
              <a:t>个训练三元组和 </a:t>
            </a:r>
            <a:r>
              <a:rPr lang="en-US" altLang="zh-CN" dirty="0"/>
              <a:t>21,552 </a:t>
            </a:r>
            <a:r>
              <a:rPr lang="zh-CN" altLang="en-US" dirty="0"/>
              <a:t>张图片。</a:t>
            </a:r>
          </a:p>
          <a:p>
            <a:r>
              <a:rPr lang="zh-CN" altLang="en-US" dirty="0"/>
              <a:t>此外，为了验证模型鲁棒性，我们还</a:t>
            </a:r>
            <a:r>
              <a:rPr lang="zh-CN" altLang="en-US" b="1" dirty="0"/>
              <a:t>模拟了不同类型的噪声关联设置</a:t>
            </a:r>
            <a:r>
              <a:rPr lang="zh-CN" altLang="en-US" dirty="0"/>
              <a:t>：</a:t>
            </a:r>
          </a:p>
          <a:p>
            <a:r>
              <a:rPr lang="zh-CN" altLang="en-US" dirty="0"/>
              <a:t>我们随机挑选一定比例的训练三元组，并分别打乱其中 </a:t>
            </a:r>
            <a:r>
              <a:rPr lang="en-US" altLang="zh-CN" dirty="0"/>
              <a:t>1/3 </a:t>
            </a:r>
            <a:r>
              <a:rPr lang="zh-CN" altLang="en-US" dirty="0"/>
              <a:t>的参考图像、</a:t>
            </a:r>
            <a:r>
              <a:rPr lang="en-US" altLang="zh-CN" dirty="0"/>
              <a:t>1/3 </a:t>
            </a:r>
            <a:r>
              <a:rPr lang="zh-CN" altLang="en-US" dirty="0"/>
              <a:t>的修改文本和 </a:t>
            </a:r>
            <a:r>
              <a:rPr lang="en-US" altLang="zh-CN" dirty="0"/>
              <a:t>1/3 </a:t>
            </a:r>
            <a:r>
              <a:rPr lang="zh-CN" altLang="en-US" dirty="0"/>
              <a:t>的目标图像，模拟三种典型错误。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7440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这是在 </a:t>
            </a:r>
            <a:r>
              <a:rPr lang="en" altLang="zh-CN" dirty="0"/>
              <a:t>CIRR </a:t>
            </a:r>
            <a:r>
              <a:rPr lang="zh-CN" altLang="en-US" dirty="0"/>
              <a:t>数据集上的实验结果。我们不仅与传统的 </a:t>
            </a:r>
            <a:r>
              <a:rPr lang="en" altLang="zh-CN" dirty="0"/>
              <a:t>composed image retrieval </a:t>
            </a:r>
            <a:r>
              <a:rPr lang="zh-CN" altLang="en-US" dirty="0"/>
              <a:t>方法进行比较，还将一些鲁棒跨模态检索方法（如 </a:t>
            </a:r>
            <a:r>
              <a:rPr lang="en" altLang="zh-CN" dirty="0"/>
              <a:t>RCL</a:t>
            </a:r>
            <a:r>
              <a:rPr lang="zh-CN" altLang="en" dirty="0"/>
              <a:t>、</a:t>
            </a:r>
            <a:r>
              <a:rPr lang="en" altLang="zh-CN" dirty="0"/>
              <a:t>RDE</a:t>
            </a:r>
            <a:r>
              <a:rPr lang="zh-CN" altLang="en" dirty="0"/>
              <a:t>）</a:t>
            </a:r>
            <a:r>
              <a:rPr lang="zh-CN" altLang="en-US" dirty="0"/>
              <a:t>迁移到我们的任务上进行对比。</a:t>
            </a:r>
          </a:p>
          <a:p>
            <a:r>
              <a:rPr lang="zh-CN" altLang="en-US" dirty="0"/>
              <a:t>结果显示：在无噪声及高噪声（如 </a:t>
            </a:r>
            <a:r>
              <a:rPr lang="en-US" altLang="zh-CN" dirty="0"/>
              <a:t>80%</a:t>
            </a:r>
            <a:r>
              <a:rPr lang="zh-CN" altLang="en-US" dirty="0"/>
              <a:t>）的设置下，我们的方法始终保持了较好的性能，而传统方法在高噪声条件下明显过拟合，性能迅速下降。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1367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 err="1"/>
              <a:t>FashionIQ</a:t>
            </a:r>
            <a:r>
              <a:rPr lang="en" altLang="zh-CN" dirty="0"/>
              <a:t> </a:t>
            </a:r>
            <a:r>
              <a:rPr lang="zh-CN" altLang="en-US" dirty="0"/>
              <a:t>数据集上的结果也呈现出类似的趋势，进一步验证了我们方法的通用性和鲁棒性。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2956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这张图展示了在整个训练过程中，不同方法在验证集上的表现变化。</a:t>
            </a:r>
          </a:p>
          <a:p>
            <a:r>
              <a:rPr lang="zh-CN" altLang="en-US" dirty="0"/>
              <a:t>可以看到：</a:t>
            </a:r>
            <a:r>
              <a:rPr lang="zh-CN" altLang="en-US" b="1" dirty="0"/>
              <a:t>紫色、黄色、棕色的非鲁棒方法</a:t>
            </a:r>
            <a:r>
              <a:rPr lang="zh-CN" altLang="en-US" dirty="0"/>
              <a:t>在训练早期就开始过拟合，性能持续下降；而我们的方法始终保持稳定，这从侧面说明我们方法的鲁棒性较强。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1623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进一步地，我们绘制了 </a:t>
            </a:r>
            <a:r>
              <a:rPr lang="en" altLang="zh-CN" dirty="0"/>
              <a:t>query </a:t>
            </a:r>
            <a:r>
              <a:rPr lang="zh-CN" altLang="en-US" dirty="0"/>
              <a:t>与目标图像之间的相似度矩阵。</a:t>
            </a:r>
          </a:p>
          <a:p>
            <a:r>
              <a:rPr lang="zh-CN" altLang="en-US" dirty="0"/>
              <a:t>可以观察到：我们的方法在对角线上更亮，非对角线更暗，表示模型学到了更强的对齐能力</a:t>
            </a:r>
            <a:r>
              <a:rPr lang="en-US" altLang="zh-CN" dirty="0"/>
              <a:t>——</a:t>
            </a:r>
            <a:r>
              <a:rPr lang="en" altLang="zh-CN" dirty="0"/>
              <a:t>query </a:t>
            </a:r>
            <a:r>
              <a:rPr lang="zh-CN" altLang="en-US" dirty="0"/>
              <a:t>与真实目标图像相似度更高，与非目标图像相似度更低，解释了其检索性能提升的根本原因。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7525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此外，我们还对三个模块进行了消融实验。移除任一模块后，检索性能都有不同程度的下降，这验证了三个模块各自的有效性。</a:t>
            </a:r>
          </a:p>
          <a:p>
            <a:r>
              <a:rPr lang="zh-CN" altLang="en-US" dirty="0"/>
              <a:t>我们还从损失函数角度分析了各模块在训练过程中的贡献。参数分析显示，每个</a:t>
            </a:r>
            <a:r>
              <a:rPr lang="en-US" altLang="zh-CN" dirty="0"/>
              <a:t>loss</a:t>
            </a:r>
            <a:r>
              <a:rPr lang="zh-CN" altLang="en-US" dirty="0"/>
              <a:t>项的系数从零开始，性能都是先上升下降，有效证明了所提损失的有效性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58604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我们也展示了一些实际检索样例。</a:t>
            </a:r>
          </a:p>
          <a:p>
            <a:r>
              <a:rPr lang="zh-CN" altLang="en-US" dirty="0"/>
              <a:t>比如在 </a:t>
            </a:r>
            <a:r>
              <a:rPr lang="en" altLang="zh-CN" dirty="0"/>
              <a:t>CIRR </a:t>
            </a:r>
            <a:r>
              <a:rPr lang="zh-CN" altLang="en-US" dirty="0"/>
              <a:t>中，输入描述为 “</a:t>
            </a:r>
            <a:r>
              <a:rPr lang="en" altLang="zh-CN" dirty="0"/>
              <a:t>target the corner room in dim light mode rather making sunshine light into scene”</a:t>
            </a:r>
            <a:r>
              <a:rPr lang="zh-CN" altLang="en" dirty="0"/>
              <a:t>，</a:t>
            </a:r>
            <a:r>
              <a:rPr lang="zh-CN" altLang="en-US" dirty="0"/>
              <a:t>我们的模型可以准确地理解语义，检索出正确结果；而其他方法由于 </a:t>
            </a:r>
            <a:r>
              <a:rPr lang="en" altLang="zh-CN" dirty="0"/>
              <a:t>gallery </a:t>
            </a:r>
            <a:r>
              <a:rPr lang="zh-CN" altLang="en-US" dirty="0"/>
              <a:t>中类似场景过多，容易被误导。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5979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首先简单介绍一下图像检索的背景。</a:t>
            </a:r>
          </a:p>
          <a:p>
            <a:r>
              <a:rPr lang="zh-CN" altLang="en-US" dirty="0"/>
              <a:t>目前主流的图像检索任务可以大致分为两类：第一类是基于图像到图像的检索，也就是用一张图像作为查询，去检索最相似的图像。这种方法通常要求输入图像和目标图像之间具有较高的视觉相似度。但在实际应用中，由于视觉信息的冗余性，这种方法可能会返回很多“看起来相似但并不是用户真正想要的”结果。</a:t>
            </a:r>
          </a:p>
          <a:p>
            <a:r>
              <a:rPr lang="zh-CN" altLang="en-US" dirty="0"/>
              <a:t>第二类是跨模态的 </a:t>
            </a:r>
            <a:r>
              <a:rPr lang="en" altLang="zh-CN" dirty="0"/>
              <a:t>Text-to-Image </a:t>
            </a:r>
            <a:r>
              <a:rPr lang="zh-CN" altLang="en-US" dirty="0"/>
              <a:t>检索，它通过将文本和图像投射到一个共享的语义空间中，从而实现语义层面的对齐。这种方法虽然能找到语义上匹配的图像，但它依赖于用户提供详细且准确的文本描述，这在实际应用中往往很难做到。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7898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在 </a:t>
            </a:r>
            <a:r>
              <a:rPr lang="en" altLang="zh-CN" dirty="0" err="1"/>
              <a:t>FashionIQ</a:t>
            </a:r>
            <a:r>
              <a:rPr lang="en" altLang="zh-CN" dirty="0"/>
              <a:t> </a:t>
            </a:r>
            <a:r>
              <a:rPr lang="zh-CN" altLang="en-US" dirty="0"/>
              <a:t>中，这种现象更加显著。比如对于“条纹”的指示，一些 </a:t>
            </a:r>
            <a:r>
              <a:rPr lang="en" altLang="zh-CN" dirty="0"/>
              <a:t>baseline </a:t>
            </a:r>
            <a:r>
              <a:rPr lang="zh-CN" altLang="en-US" dirty="0"/>
              <a:t>方法未能准确捕捉，这是因为该数据集本身存在大量相似样本，导致 </a:t>
            </a:r>
            <a:r>
              <a:rPr lang="en" altLang="zh-CN" b="1" dirty="0"/>
              <a:t>false negative</a:t>
            </a:r>
            <a:r>
              <a:rPr lang="en" altLang="zh-CN" dirty="0"/>
              <a:t> </a:t>
            </a:r>
            <a:r>
              <a:rPr lang="zh-CN" altLang="en-US" dirty="0"/>
              <a:t>样本较多，从而误导了模型。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总的来说，我们提出了一个</a:t>
            </a:r>
            <a:r>
              <a:rPr lang="zh-CN" altLang="en-US" b="1" dirty="0"/>
              <a:t>面向噪声鲁棒性的 </a:t>
            </a:r>
            <a:r>
              <a:rPr lang="en" altLang="zh-CN" b="1" dirty="0"/>
              <a:t>composed image retrieval </a:t>
            </a:r>
            <a:r>
              <a:rPr lang="zh-CN" altLang="en-US" b="1" dirty="0"/>
              <a:t>框架</a:t>
            </a:r>
            <a:r>
              <a:rPr lang="zh-CN" altLang="en-US" dirty="0"/>
              <a:t>，在多种设置下表现出优越的性能，同时也为后续研究提供了一个新的思路方向。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8034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最近几年，组合图像检索方向的文章也是逐年上升，也有一些相关领域的文章正在逐渐尝试优化这个问题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754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kern="100" dirty="0">
                <a:solidFill>
                  <a:srgbClr val="002060"/>
                </a:solidFill>
                <a:latin typeface="SimHei" panose="02010609060101010101" pitchFamily="49" charset="-122"/>
                <a:ea typeface="SimHei" panose="02010609060101010101" pitchFamily="49" charset="-122"/>
                <a:sym typeface="黑体"/>
              </a:rPr>
              <a:t>另外呢，关于噪声关联这个方向，</a:t>
            </a:r>
            <a:r>
              <a:rPr lang="zh-CN" altLang="en-US" dirty="0"/>
              <a:t>是我们课题组首次在</a:t>
            </a:r>
            <a:r>
              <a:rPr lang="en-US" altLang="zh-CN" dirty="0"/>
              <a:t>NIPS2021</a:t>
            </a:r>
            <a:r>
              <a:rPr lang="zh-CN" altLang="en-US" dirty="0"/>
              <a:t>提出的，并入选</a:t>
            </a:r>
            <a:r>
              <a:rPr lang="en-US" altLang="zh-CN" dirty="0"/>
              <a:t>oral</a:t>
            </a:r>
            <a:r>
              <a:rPr lang="zh-CN" altLang="en-US" dirty="0"/>
              <a:t>报告，已应用到许多领域。这个方向其实很好理解，其实就是多模态任务中不同模态间不对齐的情况，在需要学习跨模态一致性的地方，比如</a:t>
            </a:r>
            <a:r>
              <a:rPr lang="en-US" altLang="zh-CN" dirty="0"/>
              <a:t>vision</a:t>
            </a:r>
            <a:r>
              <a:rPr lang="zh-CN" altLang="en-US" dirty="0"/>
              <a:t> </a:t>
            </a:r>
            <a:r>
              <a:rPr lang="en-US" altLang="zh-CN" dirty="0"/>
              <a:t>language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的预训练任务中，会严重影响模型性能。</a:t>
            </a:r>
            <a:endParaRPr lang="en-US" altLang="zh-CN" sz="1200" b="0" kern="1200" dirty="0">
              <a:solidFill>
                <a:schemeClr val="tx1"/>
              </a:solidFill>
              <a:latin typeface="Arial" panose="020B0604020202090204" pitchFamily="34" charset="0"/>
              <a:ea typeface="宋体" pitchFamily="2" charset="-122"/>
              <a:sym typeface="黑体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kern="100" dirty="0">
              <a:solidFill>
                <a:srgbClr val="002060"/>
              </a:solidFill>
              <a:latin typeface="SimHei" panose="02010609060101010101" pitchFamily="49" charset="-122"/>
              <a:ea typeface="SimHei" panose="02010609060101010101" pitchFamily="49" charset="-122"/>
              <a:sym typeface="黑体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sz="1200" b="0" kern="100" dirty="0">
              <a:solidFill>
                <a:srgbClr val="002060"/>
              </a:solidFill>
              <a:latin typeface="SimHei" panose="02010609060101010101" pitchFamily="49" charset="-122"/>
              <a:ea typeface="SimHei" panose="02010609060101010101" pitchFamily="49" charset="-122"/>
              <a:sym typeface="黑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612A2-7E34-4349-B243-329A73FC069E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同时我们也维护了一个</a:t>
            </a:r>
            <a:r>
              <a:rPr lang="zh-CN" altLang="en-US" b="1" dirty="0"/>
              <a:t>关于噪声关联学习的项目仓库</a:t>
            </a:r>
            <a:r>
              <a:rPr lang="zh-CN" altLang="en-US" dirty="0"/>
              <a:t>。包含多个将噪声关联应用的任务，包括检索、预训练、</a:t>
            </a:r>
            <a:r>
              <a:rPr lang="en" altLang="zh-CN" dirty="0" err="1"/>
              <a:t>ReID</a:t>
            </a:r>
            <a:r>
              <a:rPr lang="zh-CN" altLang="en" dirty="0"/>
              <a:t>、</a:t>
            </a:r>
            <a:r>
              <a:rPr lang="zh-CN" altLang="en-US" dirty="0"/>
              <a:t>聚类等。</a:t>
            </a:r>
          </a:p>
          <a:p>
            <a:r>
              <a:rPr lang="zh-CN" altLang="en-US" dirty="0"/>
              <a:t>我们的代码已经开源，欢迎大家关注我们的工作，也欢迎交流合作，我的报告到此结束，谢谢大家！</a:t>
            </a:r>
          </a:p>
          <a:p>
            <a:endParaRPr kumimoji="1"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3C03-E5E3-2934-F289-E56B990E5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DA515A-FCEE-BEB9-DA9D-959A627E43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E1A796-8E5D-48AC-4430-04D317FCB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为了解决上述问题，近年来有研究提出了一种新的检索范式，叫做</a:t>
            </a:r>
            <a:r>
              <a:rPr lang="zh-CN" altLang="en-US" b="1" dirty="0"/>
              <a:t>组合图像检索（</a:t>
            </a:r>
            <a:r>
              <a:rPr lang="en" altLang="zh-CN" b="1" dirty="0"/>
              <a:t>Composed Image Retrieval</a:t>
            </a:r>
            <a:r>
              <a:rPr lang="zh-CN" altLang="en" b="1" dirty="0"/>
              <a:t>）</a:t>
            </a:r>
            <a:r>
              <a:rPr lang="zh-CN" altLang="en" dirty="0"/>
              <a:t>，</a:t>
            </a:r>
            <a:r>
              <a:rPr lang="zh-CN" altLang="en-US" dirty="0"/>
              <a:t>也是我们这篇工作的研究方向。</a:t>
            </a:r>
          </a:p>
          <a:p>
            <a:r>
              <a:rPr lang="zh-CN" altLang="en-US" dirty="0"/>
              <a:t>它的基本形式是：</a:t>
            </a:r>
            <a:r>
              <a:rPr lang="zh-CN" altLang="en-US" b="1" dirty="0"/>
              <a:t>输入一张参考图像和一段修改文本，目标是检索出用户所期望的图像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这种方式的优势在于，一方面文本提供了更明确的引导，从而提升了检索的准确性；另一方面，由于参考图像已经给出了图像的大致样貌，用户不需要过于详细地描述目标图像的每个细节。</a:t>
            </a:r>
          </a:p>
          <a:p>
            <a:r>
              <a:rPr lang="zh-CN" altLang="en-US" dirty="0"/>
              <a:t>这种方法在多个实际场景中都有广泛的应用前景，比如电商平台：当用户看到一件接近心仪的商品时，可以通过一句简单的修改描述，比如“换个颜色”或“加个帽子”，快速找到理想的目标商品。另外，在监控安防领域，可以通过一个目标嫌疑人的图片加上一段描述对其进行定位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310B28-F232-7D30-FE87-EEDC6F847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413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为了实现所说的组合图像检索这个任务，目前已有的方法大致可以分为两类范式：</a:t>
            </a:r>
          </a:p>
          <a:p>
            <a:r>
              <a:rPr lang="zh-CN" altLang="en-US" dirty="0"/>
              <a:t>第一类是</a:t>
            </a:r>
            <a:r>
              <a:rPr lang="zh-CN" altLang="en-US" b="1" dirty="0"/>
              <a:t>监督学习范式</a:t>
            </a:r>
            <a:r>
              <a:rPr lang="zh-CN" altLang="en-US" dirty="0"/>
              <a:t>：使用“参考图像 </a:t>
            </a:r>
            <a:r>
              <a:rPr lang="en-US" altLang="zh-CN" dirty="0"/>
              <a:t>+ </a:t>
            </a:r>
            <a:r>
              <a:rPr lang="zh-CN" altLang="en-US" dirty="0"/>
              <a:t>修改文本 → 目标图像”的三元组进行训练。主流方法通常会先融合参考图像和修改文本的特征，再与目标图像进行对齐学习。</a:t>
            </a:r>
          </a:p>
          <a:p>
            <a:r>
              <a:rPr lang="zh-CN" altLang="en-US" dirty="0"/>
              <a:t>第二类是</a:t>
            </a:r>
            <a:r>
              <a:rPr lang="en" altLang="zh-CN" b="1" dirty="0"/>
              <a:t>Zero-shot </a:t>
            </a:r>
            <a:r>
              <a:rPr lang="zh-CN" altLang="en-US" b="1" dirty="0"/>
              <a:t>零样本范式</a:t>
            </a:r>
            <a:r>
              <a:rPr lang="zh-CN" altLang="en-US" dirty="0"/>
              <a:t>：这类方法通常会将图像特征映射到与文本 </a:t>
            </a:r>
            <a:r>
              <a:rPr lang="en" altLang="zh-CN" dirty="0"/>
              <a:t>token </a:t>
            </a:r>
            <a:r>
              <a:rPr lang="zh-CN" altLang="en-US" dirty="0"/>
              <a:t>相同的空间中，然后与修改文本的 </a:t>
            </a:r>
            <a:r>
              <a:rPr lang="en" altLang="zh-CN" dirty="0"/>
              <a:t>token </a:t>
            </a:r>
            <a:r>
              <a:rPr lang="zh-CN" altLang="en-US" dirty="0"/>
              <a:t>拼接成一个组合查询，直接用于检索。它们的核心是设计一个有效的图像</a:t>
            </a:r>
            <a:r>
              <a:rPr lang="en-US" altLang="zh-CN" dirty="0"/>
              <a:t>-</a:t>
            </a:r>
            <a:r>
              <a:rPr lang="en" altLang="zh-CN" dirty="0"/>
              <a:t>to-text token </a:t>
            </a:r>
            <a:r>
              <a:rPr lang="zh-CN" altLang="en-US" dirty="0"/>
              <a:t>映射层，以实现跨模态的组合表达。</a:t>
            </a:r>
          </a:p>
          <a:p>
            <a:r>
              <a:rPr lang="zh-CN" altLang="en-US" dirty="0"/>
              <a:t>但我们也观察到两类方法各有短板：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" altLang="zh-CN" dirty="0"/>
              <a:t>Zero-shot </a:t>
            </a:r>
            <a:r>
              <a:rPr lang="zh-CN" altLang="en-US" dirty="0"/>
              <a:t>方法由于缺乏来自目标域的监督信号，性能通常不够理想；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dirty="0"/>
              <a:t>而监督微调方法虽然性能更好，却高度依赖于高质量的人工标注，一旦训练数据中存在噪声，其性能也会大幅下降。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8925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我们在工作中重点关注了一个关键问题：</a:t>
            </a:r>
            <a:r>
              <a:rPr lang="zh-CN" altLang="en-US" b="1" dirty="0"/>
              <a:t>训练三元组中的噪声关联问题</a:t>
            </a:r>
            <a:r>
              <a:rPr lang="zh-CN" altLang="en-US" dirty="0"/>
              <a:t>。我们将其归纳为两类典型情形：</a:t>
            </a:r>
          </a:p>
          <a:p>
            <a:r>
              <a:rPr lang="zh-CN" altLang="en-US" dirty="0"/>
              <a:t>第一类叫做 </a:t>
            </a:r>
            <a:r>
              <a:rPr lang="en" altLang="zh-CN" b="1" dirty="0"/>
              <a:t>Partial Matching</a:t>
            </a:r>
            <a:r>
              <a:rPr lang="zh-CN" altLang="en" b="1" dirty="0"/>
              <a:t>（</a:t>
            </a:r>
            <a:r>
              <a:rPr lang="zh-CN" altLang="en-US" b="1" dirty="0"/>
              <a:t>部分匹配）</a:t>
            </a:r>
            <a:r>
              <a:rPr lang="zh-CN" altLang="en-US" dirty="0"/>
              <a:t>：</a:t>
            </a:r>
          </a:p>
          <a:p>
            <a:r>
              <a:rPr lang="zh-CN" altLang="en-US" dirty="0"/>
              <a:t>即目标图像与用户需求只有部分一致。例如左图中，参考图像</a:t>
            </a:r>
            <a:r>
              <a:rPr lang="en-US" altLang="zh-CN" dirty="0"/>
              <a:t>+“</a:t>
            </a:r>
            <a:r>
              <a:rPr lang="zh-CN" altLang="en-US" dirty="0"/>
              <a:t>加个烟囱”的文本组合，对应的目标图像确实加了烟囱，但房子整体换了一个样子，这显然不是用户原意。</a:t>
            </a:r>
          </a:p>
          <a:p>
            <a:r>
              <a:rPr lang="zh-CN" altLang="en-US" dirty="0"/>
              <a:t>第二类是 </a:t>
            </a:r>
            <a:r>
              <a:rPr lang="en" altLang="zh-CN" b="1" dirty="0"/>
              <a:t>Incorrect Matching</a:t>
            </a:r>
            <a:r>
              <a:rPr lang="zh-CN" altLang="en" b="1" dirty="0"/>
              <a:t>（</a:t>
            </a:r>
            <a:r>
              <a:rPr lang="zh-CN" altLang="en-US" b="1" dirty="0"/>
              <a:t>完全不匹配）</a:t>
            </a:r>
            <a:r>
              <a:rPr lang="zh-CN" altLang="en-US" dirty="0"/>
              <a:t>：</a:t>
            </a:r>
          </a:p>
          <a:p>
            <a:r>
              <a:rPr lang="zh-CN" altLang="en-US" dirty="0"/>
              <a:t>例如下图所示，有两个文本分别是“更短”或“更长并有条纹”，不仅“更短”这种描述本身含义模糊（可能是指袖子，也可能是裙子），而目标图像也完全没有条纹，这种错误的目标图像会严重误导模型。</a:t>
            </a:r>
          </a:p>
          <a:p>
            <a:r>
              <a:rPr lang="zh-CN" altLang="en-US" dirty="0"/>
              <a:t>这两类问题都属于训练数据中非常常见的 </a:t>
            </a:r>
            <a:r>
              <a:rPr lang="zh-CN" altLang="en-US" b="1" dirty="0"/>
              <a:t>噪声三元组（</a:t>
            </a:r>
            <a:r>
              <a:rPr lang="en" altLang="zh-CN" b="1" dirty="0"/>
              <a:t>noisy triplet correspondence</a:t>
            </a:r>
            <a:r>
              <a:rPr lang="zh-CN" altLang="en" b="1" dirty="0"/>
              <a:t>）</a:t>
            </a:r>
            <a:r>
              <a:rPr lang="en" altLang="zh-CN" dirty="0"/>
              <a:t> </a:t>
            </a:r>
            <a:r>
              <a:rPr lang="zh-CN" altLang="en-US" dirty="0"/>
              <a:t>问题。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3382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接下来我们展示一些我们实际使用的数据集中存在的 </a:t>
            </a:r>
            <a:r>
              <a:rPr lang="en" altLang="zh-CN" dirty="0"/>
              <a:t>Partial Matching </a:t>
            </a:r>
            <a:r>
              <a:rPr lang="zh-CN" altLang="en-US" dirty="0"/>
              <a:t>和 </a:t>
            </a:r>
            <a:r>
              <a:rPr lang="en" altLang="zh-CN" dirty="0"/>
              <a:t>Incorrect Matching </a:t>
            </a:r>
            <a:r>
              <a:rPr lang="zh-CN" altLang="en-US" dirty="0"/>
              <a:t>的示例。</a:t>
            </a:r>
          </a:p>
          <a:p>
            <a:r>
              <a:rPr lang="zh-CN" altLang="en-US" dirty="0"/>
              <a:t>在这里我们用了两种颜色来区分：红色背景表示 </a:t>
            </a:r>
            <a:r>
              <a:rPr lang="en" altLang="zh-CN" dirty="0"/>
              <a:t>Incorrect Matching</a:t>
            </a:r>
            <a:r>
              <a:rPr lang="zh-CN" altLang="en" dirty="0"/>
              <a:t>，</a:t>
            </a:r>
            <a:r>
              <a:rPr lang="zh-CN" altLang="en-US" dirty="0"/>
              <a:t>灰色背景表示 </a:t>
            </a:r>
            <a:r>
              <a:rPr lang="en" altLang="zh-CN" dirty="0"/>
              <a:t>Partial Matching</a:t>
            </a:r>
            <a:r>
              <a:rPr lang="zh-CN" altLang="en" dirty="0"/>
              <a:t>。</a:t>
            </a:r>
          </a:p>
          <a:p>
            <a:r>
              <a:rPr lang="zh-CN" altLang="en-US" dirty="0"/>
              <a:t>比如这里的一条三元组，“</a:t>
            </a:r>
            <a:r>
              <a:rPr lang="en" altLang="zh-CN" dirty="0"/>
              <a:t>There are two dogs in the image and they are facing away”</a:t>
            </a:r>
            <a:r>
              <a:rPr lang="zh-CN" altLang="en" dirty="0"/>
              <a:t>，</a:t>
            </a:r>
            <a:r>
              <a:rPr lang="zh-CN" altLang="en-US" dirty="0"/>
              <a:t>目标图像虽然包含两只狗，但狗的朝向却没有体现，属于 </a:t>
            </a:r>
            <a:r>
              <a:rPr lang="en" altLang="zh-CN" dirty="0"/>
              <a:t>Partial Matching</a:t>
            </a:r>
            <a:r>
              <a:rPr lang="zh-CN" altLang="en" dirty="0"/>
              <a:t>。</a:t>
            </a:r>
          </a:p>
          <a:p>
            <a:br>
              <a:rPr lang="zh-CN" altLang="en" dirty="0"/>
            </a:br>
            <a:endParaRPr lang="zh-CN" altLang="e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875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在另一个电商数据集中，情况更为复杂。由于商品图像样式高度相似，人工标注中很容易出现偏差，导致生成了大量不符合修改文本语义的三元组，进一步加剧了噪声问题。比如这里提到目标图情应该有方形领口，并且裙子应该更短，这些都在目标图像中没有体现，属于</a:t>
            </a:r>
            <a:r>
              <a:rPr lang="en-US" altLang="zh-CN" dirty="0"/>
              <a:t>incorrect</a:t>
            </a:r>
            <a:r>
              <a:rPr lang="zh-CN" altLang="en-US" dirty="0"/>
              <a:t> </a:t>
            </a:r>
            <a:r>
              <a:rPr lang="en-US" altLang="zh-CN" dirty="0"/>
              <a:t>matching</a:t>
            </a:r>
            <a:endParaRPr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927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那我们是怎么解决这个问题的呢？</a:t>
            </a:r>
          </a:p>
          <a:p>
            <a:r>
              <a:rPr lang="zh-CN" altLang="en-US" dirty="0"/>
              <a:t>我们的核心</a:t>
            </a:r>
            <a:r>
              <a:rPr kumimoji="1" lang="en-US" altLang="en-US" dirty="0"/>
              <a:t>Motivation</a:t>
            </a:r>
            <a:r>
              <a:rPr lang="zh-CN" altLang="en-US" dirty="0"/>
              <a:t>其实很简单：</a:t>
            </a:r>
            <a:r>
              <a:rPr lang="zh-CN" altLang="en-US" b="1" dirty="0"/>
              <a:t>既然问题出在修改文本不能很好地连接参考图像和目标图像，那我们就尝试显式地建模这两者之间的差异，以减少模型对修改文本的过度依赖</a:t>
            </a:r>
            <a:r>
              <a:rPr lang="zh-CN" altLang="en-US" dirty="0"/>
              <a:t>。</a:t>
            </a:r>
          </a:p>
          <a:p>
            <a:r>
              <a:rPr lang="zh-CN" altLang="en-US" dirty="0"/>
              <a:t>为此，我们提出了一种 </a:t>
            </a:r>
            <a:r>
              <a:rPr lang="en" altLang="zh-CN" dirty="0"/>
              <a:t>Adapter </a:t>
            </a:r>
            <a:r>
              <a:rPr lang="zh-CN" altLang="en-US" dirty="0"/>
              <a:t>模块，在训练时可以作为参考图像和目标图像之间的“桥梁”，帮助模型更好地理解这两个图像之间的语义变换。</a:t>
            </a:r>
          </a:p>
          <a:p>
            <a:r>
              <a:rPr lang="zh-CN" altLang="en-US" dirty="0"/>
              <a:t>同时，在损失函数和训练策略上，我们也做了特殊设计，尝试缓解模型过度拟合噪声三元组的问题，从而提高整体检索性能。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9663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下面介绍我们方法的主要思路。整个方法由三个核心模块构成。</a:t>
            </a:r>
          </a:p>
          <a:p>
            <a:r>
              <a:rPr lang="zh-CN" altLang="en-US" dirty="0"/>
              <a:t>第一个模块是 </a:t>
            </a:r>
            <a:r>
              <a:rPr lang="en" altLang="zh-CN" b="1" dirty="0"/>
              <a:t>Robust Fusion Query </a:t>
            </a:r>
            <a:r>
              <a:rPr lang="zh-CN" altLang="en-US" b="1" dirty="0"/>
              <a:t>模块</a:t>
            </a:r>
            <a:r>
              <a:rPr lang="zh-CN" altLang="en-US" dirty="0"/>
              <a:t>。这个模块的整体架构与我们以往的监督微调训练范式类似，不同的是：我们在对参考图像与修改文本融合生成的 </a:t>
            </a:r>
            <a:r>
              <a:rPr lang="en" altLang="zh-CN" dirty="0"/>
              <a:t>query </a:t>
            </a:r>
            <a:r>
              <a:rPr lang="zh-CN" altLang="en-US" dirty="0"/>
              <a:t>特征与目标图像对齐的同时，加入了一个概率建模机制。</a:t>
            </a:r>
          </a:p>
          <a:p>
            <a:r>
              <a:rPr lang="zh-CN" altLang="en-US" dirty="0"/>
              <a:t>具体而言，我们引入了高斯混合模型，对所有训练三元组的损失值进行建模，通过采样策略 </a:t>
            </a:r>
            <a:r>
              <a:rPr lang="en" altLang="zh-CN" b="1" dirty="0"/>
              <a:t>sample selection</a:t>
            </a:r>
            <a:r>
              <a:rPr lang="en" altLang="zh-CN" dirty="0"/>
              <a:t> </a:t>
            </a:r>
            <a:r>
              <a:rPr lang="zh-CN" altLang="en-US" dirty="0"/>
              <a:t>挑选出低损失的样本进行对齐。这一策略的出发点是</a:t>
            </a:r>
            <a:r>
              <a:rPr lang="en-US" altLang="zh-CN" dirty="0"/>
              <a:t>——</a:t>
            </a:r>
            <a:r>
              <a:rPr lang="zh-CN" altLang="en-US" dirty="0"/>
              <a:t>在训练过程中，</a:t>
            </a:r>
            <a:r>
              <a:rPr lang="zh-CN" altLang="en-US" b="1" dirty="0"/>
              <a:t>正样本的损失通常较小，负样本的损失通常较大</a:t>
            </a:r>
            <a:r>
              <a:rPr lang="zh-CN" altLang="en-US" dirty="0"/>
              <a:t>，从而可以通过双组分分布有效区分出潜在的噪声三元组。</a:t>
            </a:r>
          </a:p>
          <a:p>
            <a:r>
              <a:rPr lang="zh-CN" altLang="en-US" dirty="0"/>
              <a:t>此外，我们还设计了一个</a:t>
            </a:r>
            <a:r>
              <a:rPr lang="zh-CN" altLang="en-US" b="1" dirty="0"/>
              <a:t>鲁棒的对比学习损失函数</a:t>
            </a:r>
            <a:r>
              <a:rPr lang="zh-CN" altLang="en-US" dirty="0"/>
              <a:t>，用于优化这些挑选出的样本，即使它们仍包含少量噪声，模型也能具备鲁棒性进行学习。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ADBA57-CA44-614A-BEE2-C8905C4535F8}" type="slidenum">
              <a:rPr lang="en-US" altLang="zh-CN" smtClean="0"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284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759200"/>
            <a:ext cx="762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618 w 1000"/>
              <a:gd name="T3" fmla="*/ 0 h 1000"/>
              <a:gd name="T4" fmla="*/ 61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0 w 1000"/>
              <a:gd name="T11" fmla="*/ 0 h 1000"/>
              <a:gd name="T12" fmla="*/ 1000 w 1000"/>
              <a:gd name="T13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</a:ln>
        </p:spPr>
        <p:txBody>
          <a:bodyPr/>
          <a:lstStyle>
            <a:lvl1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1pPr>
            <a:lvl2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2pPr>
            <a:lvl3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3pPr>
            <a:lvl4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4pPr>
            <a:lvl5pPr eaLnBrk="0" hangingPunct="0"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9pPr>
          </a:lstStyle>
          <a:p>
            <a:pPr>
              <a:buFont typeface="Arial" panose="020B0604020202090204" pitchFamily="34" charset="0"/>
              <a:buNone/>
              <a:defRPr/>
            </a:pPr>
            <a:endParaRPr lang="zh-CN" altLang="en-US"/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990600"/>
            <a:ext cx="7772400" cy="13716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4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47800" y="3429000"/>
            <a:ext cx="7010400" cy="16002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latin typeface="Verdana" panose="020B080403050404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00" b="0" dirty="0">
                <a:latin typeface="Verdana" panose="020B080403050404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en-US" altLang="zh-CN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Verdana" panose="020B080403050404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9CA44D9E-EFE6-2B45-B6AE-6F913691AD94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CN" altLang="en-US" noProof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204913"/>
            <a:ext cx="9144000" cy="4448175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 userDrawn="1"/>
        </p:nvSpPr>
        <p:spPr>
          <a:xfrm>
            <a:off x="3905250" y="539750"/>
            <a:ext cx="1333500" cy="13319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3532188"/>
            <a:ext cx="9144000" cy="1449387"/>
          </a:xfrm>
          <a:prstGeom prst="rect">
            <a:avLst/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5054600"/>
            <a:ext cx="9144000" cy="77788"/>
          </a:xfrm>
          <a:prstGeom prst="rect">
            <a:avLst/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8" name="图片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943350" y="593725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43567"/>
            <a:ext cx="7772400" cy="1775761"/>
          </a:xfrm>
        </p:spPr>
        <p:txBody>
          <a:bodyPr anchor="b"/>
          <a:lstStyle>
            <a:lvl1pPr algn="ctr">
              <a:defRPr sz="5400" baseline="0">
                <a:latin typeface="Optima Bold" panose="020005030600000200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94433"/>
            <a:ext cx="6858000" cy="1324531"/>
          </a:xfr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bg1"/>
                </a:solidFill>
                <a:latin typeface="Optima Bold" panose="02000503060000020004" charset="0"/>
                <a:ea typeface="微软雅黑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91A8858A-F24A-0443-9AC0-8DB55010E76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同侧圆角矩形 3"/>
          <p:cNvSpPr/>
          <p:nvPr userDrawn="1"/>
        </p:nvSpPr>
        <p:spPr>
          <a:xfrm rot="5400000">
            <a:off x="3579018" y="-2753518"/>
            <a:ext cx="157163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5400000">
            <a:off x="3633787" y="-2589212"/>
            <a:ext cx="47625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6" name="图片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5313" y="103188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99" y="1219200"/>
            <a:ext cx="8304964" cy="51673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 baseline="0">
                <a:latin typeface="Times New Roman" panose="02020603050405020304" charset="0"/>
                <a:ea typeface="黑体" pitchFamily="49" charset="-122"/>
              </a:defRPr>
            </a:lvl1pPr>
            <a:lvl2pPr marL="805180" indent="-351155">
              <a:lnSpc>
                <a:spcPct val="100000"/>
              </a:lnSpc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defRPr sz="2000" baseline="0">
                <a:latin typeface="Times New Roman" panose="02020603050405020304" charset="0"/>
                <a:ea typeface="黑体" pitchFamily="49" charset="-122"/>
              </a:defRPr>
            </a:lvl2pPr>
            <a:lvl3pPr>
              <a:lnSpc>
                <a:spcPct val="100000"/>
              </a:lnSpc>
              <a:defRPr sz="1800" baseline="0">
                <a:latin typeface="Times New Roman" panose="02020603050405020304" charset="0"/>
                <a:ea typeface="黑体" pitchFamily="49" charset="-122"/>
              </a:defRPr>
            </a:lvl3pPr>
            <a:lvl4pPr>
              <a:lnSpc>
                <a:spcPct val="100000"/>
              </a:lnSpc>
              <a:defRPr sz="1600" baseline="0">
                <a:latin typeface="Times New Roman" panose="02020603050405020304" charset="0"/>
                <a:ea typeface="黑体" pitchFamily="49" charset="-122"/>
              </a:defRPr>
            </a:lvl4pPr>
            <a:lvl5pPr>
              <a:lnSpc>
                <a:spcPct val="100000"/>
              </a:lnSpc>
              <a:defRPr sz="1600" baseline="0">
                <a:latin typeface="Times New Roman" panose="02020603050405020304" charset="0"/>
                <a:ea typeface="黑体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23099" y="111996"/>
            <a:ext cx="747625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 baseline="0">
                <a:latin typeface="Times New Roman" panose="020206030504050203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2238" y="6546850"/>
            <a:ext cx="2687637" cy="250825"/>
          </a:xfrm>
        </p:spPr>
        <p:txBody>
          <a:bodyPr/>
          <a:lstStyle>
            <a:lvl1pPr algn="l" eaLnBrk="0" hangingPunct="0">
              <a:defRPr kumimoji="0" b="1" dirty="0">
                <a:latin typeface="华文仿宋" panose="02010600040101010101" charset="-122"/>
                <a:ea typeface="华文仿宋" panose="02010600040101010101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28063" y="6546850"/>
            <a:ext cx="396875" cy="250825"/>
          </a:xfrm>
        </p:spPr>
        <p:txBody>
          <a:bodyPr/>
          <a:lstStyle>
            <a:lvl1pPr algn="ctr" eaLnBrk="0" hangingPunct="0">
              <a:defRPr kumimoji="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4A02B186-20F4-4D45-80AF-16250721841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175" y="4003675"/>
            <a:ext cx="9140825" cy="2352675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grpSp>
        <p:nvGrpSpPr>
          <p:cNvPr id="5" name="组 7"/>
          <p:cNvGrpSpPr/>
          <p:nvPr userDrawn="1"/>
        </p:nvGrpSpPr>
        <p:grpSpPr bwMode="auto">
          <a:xfrm>
            <a:off x="623888" y="3476625"/>
            <a:ext cx="8520112" cy="527050"/>
            <a:chOff x="623888" y="3476743"/>
            <a:chExt cx="8520112" cy="526757"/>
          </a:xfrm>
        </p:grpSpPr>
        <p:sp>
          <p:nvSpPr>
            <p:cNvPr id="6" name="矩形 5"/>
            <p:cNvSpPr/>
            <p:nvPr userDrawn="1"/>
          </p:nvSpPr>
          <p:spPr>
            <a:xfrm>
              <a:off x="623888" y="3476743"/>
              <a:ext cx="8520112" cy="396654"/>
            </a:xfrm>
            <a:prstGeom prst="rect">
              <a:avLst/>
            </a:prstGeom>
            <a:solidFill>
              <a:srgbClr val="133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623888" y="3925756"/>
              <a:ext cx="8520112" cy="77744"/>
            </a:xfrm>
            <a:prstGeom prst="rect">
              <a:avLst/>
            </a:prstGeom>
            <a:solidFill>
              <a:srgbClr val="133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组合 10"/>
          <p:cNvGrpSpPr/>
          <p:nvPr userDrawn="1"/>
        </p:nvGrpSpPr>
        <p:grpSpPr bwMode="auto">
          <a:xfrm>
            <a:off x="0" y="3303588"/>
            <a:ext cx="809625" cy="811212"/>
            <a:chOff x="561379" y="595851"/>
            <a:chExt cx="810221" cy="810221"/>
          </a:xfrm>
        </p:grpSpPr>
        <p:sp>
          <p:nvSpPr>
            <p:cNvPr id="9" name="椭圆 11"/>
            <p:cNvSpPr>
              <a:spLocks noChangeArrowheads="1"/>
            </p:cNvSpPr>
            <p:nvPr userDrawn="1"/>
          </p:nvSpPr>
          <p:spPr bwMode="auto">
            <a:xfrm>
              <a:off x="561379" y="595851"/>
              <a:ext cx="810221" cy="810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1pPr>
              <a:lvl2pPr marL="742950" indent="-285750"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2pPr>
              <a:lvl3pPr marL="1143000" indent="-228600"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3pPr>
              <a:lvl4pPr marL="1600200" indent="-228600"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4pPr>
              <a:lvl5pPr marL="2057400" indent="-228600"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chemeClr val="tx1"/>
                  </a:solidFill>
                  <a:latin typeface="Verdana" panose="020B0804030504040204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endParaRPr kumimoji="1" lang="zh-CN" altLang="en-US" sz="1600" b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10" name="图片 12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1379" y="595851"/>
              <a:ext cx="810221" cy="810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709740"/>
            <a:ext cx="7138988" cy="1594569"/>
          </a:xfrm>
        </p:spPr>
        <p:txBody>
          <a:bodyPr anchor="b">
            <a:normAutofit/>
          </a:bodyPr>
          <a:lstStyle>
            <a:lvl1pPr algn="ctr">
              <a:defRPr sz="4800" baseline="0">
                <a:latin typeface="Optima Bold" panose="020005030600000200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248828"/>
            <a:ext cx="7138987" cy="1500187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Optima" panose="02000503060000020004" charset="0"/>
                <a:ea typeface="黑体" pitchFamily="49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solidFill>
                  <a:srgbClr val="898989"/>
                </a:solidFill>
                <a:latin typeface="Bell MT" panose="02020503060305020303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59438" y="6356350"/>
            <a:ext cx="3086100" cy="365125"/>
          </a:xfrm>
        </p:spPr>
        <p:txBody>
          <a:bodyPr/>
          <a:lstStyle>
            <a:lvl1pPr algn="r" eaLnBrk="0" hangingPunct="0">
              <a:defRPr kumimoji="0" b="1" dirty="0">
                <a:latin typeface="华文仿宋" panose="02010600040101010101" charset="-122"/>
                <a:ea typeface="华文仿宋" panose="02010600040101010101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603D7E17-80F5-B549-9984-60433AA2B5B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F1584006-71BC-274D-A016-6C0859A8A2A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同侧圆角矩形 2"/>
          <p:cNvSpPr/>
          <p:nvPr userDrawn="1"/>
        </p:nvSpPr>
        <p:spPr>
          <a:xfrm rot="5400000">
            <a:off x="3579018" y="-2753518"/>
            <a:ext cx="157163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sp>
        <p:nvSpPr>
          <p:cNvPr id="4" name="同侧圆角矩形 3"/>
          <p:cNvSpPr/>
          <p:nvPr userDrawn="1"/>
        </p:nvSpPr>
        <p:spPr>
          <a:xfrm rot="5400000">
            <a:off x="3633787" y="-2589212"/>
            <a:ext cx="47625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5" name="图片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5313" y="103188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23099" y="111996"/>
            <a:ext cx="7476259" cy="79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400" baseline="0">
                <a:latin typeface="Times New Roman" panose="020206030504050203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22238" y="6546850"/>
            <a:ext cx="2687637" cy="250825"/>
          </a:xfrm>
        </p:spPr>
        <p:txBody>
          <a:bodyPr/>
          <a:lstStyle>
            <a:lvl1pPr algn="l" eaLnBrk="0" hangingPunct="0">
              <a:defRPr kumimoji="0" b="1" dirty="0">
                <a:latin typeface="华文仿宋" panose="02010600040101010101" charset="-122"/>
                <a:ea typeface="华文仿宋" panose="02010600040101010101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28063" y="6546850"/>
            <a:ext cx="396875" cy="250825"/>
          </a:xfrm>
        </p:spPr>
        <p:txBody>
          <a:bodyPr/>
          <a:lstStyle>
            <a:lvl1pPr algn="ctr" eaLnBrk="0" hangingPunct="0">
              <a:defRPr kumimoji="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9FAAADB9-0100-BB4F-B82D-4A8C95BD357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1981200"/>
            <a:ext cx="9144000" cy="31623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 dirty="0">
              <a:solidFill>
                <a:prstClr val="white"/>
              </a:solidFill>
            </a:endParaRPr>
          </a:p>
        </p:txBody>
      </p:sp>
      <p:pic>
        <p:nvPicPr>
          <p:cNvPr id="4" name="图片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167188" y="904875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600200" y="2674470"/>
            <a:ext cx="5943600" cy="1775761"/>
          </a:xfrm>
        </p:spPr>
        <p:txBody>
          <a:bodyPr>
            <a:noAutofit/>
          </a:bodyPr>
          <a:lstStyle>
            <a:lvl1pPr algn="ctr">
              <a:defRPr sz="3600" baseline="0">
                <a:latin typeface="Optima Bold" panose="0200050306000002000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2209800" cy="6858000"/>
          </a:xfrm>
          <a:prstGeom prst="rect">
            <a:avLst/>
          </a:prstGeom>
          <a:solidFill>
            <a:srgbClr val="E7EE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 dirty="0">
              <a:solidFill>
                <a:prstClr val="white"/>
              </a:solidFill>
            </a:endParaRPr>
          </a:p>
        </p:txBody>
      </p:sp>
      <p:grpSp>
        <p:nvGrpSpPr>
          <p:cNvPr id="5" name="组 7"/>
          <p:cNvGrpSpPr/>
          <p:nvPr userDrawn="1"/>
        </p:nvGrpSpPr>
        <p:grpSpPr bwMode="auto">
          <a:xfrm rot="5400000">
            <a:off x="-1019174" y="3240087"/>
            <a:ext cx="6858000" cy="377825"/>
            <a:chOff x="742949" y="1347626"/>
            <a:chExt cx="8083349" cy="526757"/>
          </a:xfrm>
        </p:grpSpPr>
        <p:sp>
          <p:nvSpPr>
            <p:cNvPr id="6" name="矩形 5"/>
            <p:cNvSpPr/>
            <p:nvPr userDrawn="1"/>
          </p:nvSpPr>
          <p:spPr>
            <a:xfrm>
              <a:off x="720496" y="1500343"/>
              <a:ext cx="8083349" cy="396174"/>
            </a:xfrm>
            <a:prstGeom prst="rect">
              <a:avLst/>
            </a:prstGeom>
            <a:solidFill>
              <a:srgbClr val="133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 b="0">
                <a:solidFill>
                  <a:prstClr val="white"/>
                </a:solidFill>
              </a:endParaRPr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720496" y="1960702"/>
              <a:ext cx="8083349" cy="77464"/>
            </a:xfrm>
            <a:prstGeom prst="rect">
              <a:avLst/>
            </a:prstGeom>
            <a:solidFill>
              <a:srgbClr val="1333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zh-CN" altLang="en-US" sz="1800" b="0">
                <a:solidFill>
                  <a:prstClr val="white"/>
                </a:solidFill>
              </a:endParaRPr>
            </a:p>
          </p:txBody>
        </p:sp>
      </p:grpSp>
      <p:pic>
        <p:nvPicPr>
          <p:cNvPr id="8" name="图片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01663" y="458788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85" y="1693718"/>
            <a:ext cx="1198961" cy="4432445"/>
          </a:xfrm>
        </p:spPr>
        <p:txBody>
          <a:bodyPr anchor="t">
            <a:normAutofit/>
          </a:bodyPr>
          <a:lstStyle>
            <a:lvl1pPr algn="ctr">
              <a:defRPr sz="3600" baseline="0">
                <a:latin typeface="Optima Bold" panose="02000503060000020004" charset="0"/>
                <a:ea typeface="微软雅黑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7833" y="478271"/>
            <a:ext cx="5410454" cy="5647891"/>
          </a:xfrm>
        </p:spPr>
        <p:txBody>
          <a:bodyPr/>
          <a:lstStyle>
            <a:lvl1pPr>
              <a:defRPr sz="2800" baseline="0">
                <a:latin typeface="Optima" panose="02000503060000020004" charset="0"/>
                <a:ea typeface="黑体" pitchFamily="49" charset="-122"/>
              </a:defRPr>
            </a:lvl1pPr>
            <a:lvl2pPr>
              <a:defRPr sz="2400" baseline="0">
                <a:latin typeface="Optima" panose="02000503060000020004" charset="0"/>
                <a:ea typeface="黑体" pitchFamily="49" charset="-122"/>
              </a:defRPr>
            </a:lvl2pPr>
            <a:lvl3pPr>
              <a:defRPr sz="2000" baseline="0">
                <a:latin typeface="Optima" panose="02000503060000020004" charset="0"/>
                <a:ea typeface="黑体" pitchFamily="49" charset="-122"/>
              </a:defRPr>
            </a:lvl3pPr>
            <a:lvl4pPr>
              <a:defRPr sz="1800" baseline="0">
                <a:latin typeface="Optima" panose="02000503060000020004" charset="0"/>
                <a:ea typeface="黑体" pitchFamily="49" charset="-122"/>
              </a:defRPr>
            </a:lvl4pPr>
            <a:lvl5pPr>
              <a:defRPr sz="1800" baseline="0">
                <a:latin typeface="Optima" panose="02000503060000020004" charset="0"/>
                <a:ea typeface="黑体" pitchFamily="49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3387725" y="6356350"/>
            <a:ext cx="2057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Bell MT" panose="02020503060305020303" pitchFamily="18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11825" y="6356350"/>
            <a:ext cx="3086100" cy="365125"/>
          </a:xfrm>
        </p:spPr>
        <p:txBody>
          <a:bodyPr/>
          <a:lstStyle>
            <a:lvl1pPr eaLnBrk="0" hangingPunct="0">
              <a:defRPr kumimoji="0" b="1" dirty="0">
                <a:latin typeface="华文仿宋" panose="02010600040101010101" charset="-122"/>
                <a:ea typeface="华文仿宋" panose="02010600040101010101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将图片拖动到占位符，或单击添加图标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8DF80699-AD82-D74B-95DE-76A26C04922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DE2DF71A-02DD-F24D-8B63-32BBD0B4B6C8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kumimoji="0" b="1">
                <a:latin typeface="Arial" panose="020B060402020209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kumimoji="0" b="1" dirty="0">
                <a:latin typeface="Arial" panose="020B0604020202090204" pitchFamily="34" charset="0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0" b="1"/>
            </a:lvl1pPr>
          </a:lstStyle>
          <a:p>
            <a:pPr>
              <a:defRPr/>
            </a:pPr>
            <a:fld id="{B6127578-FEF0-BA48-864A-626FFEA751B2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5"/>
          <p:cNvGraphicFramePr>
            <a:graphicFrameLocks noChangeAspect="1"/>
          </p:cNvGraphicFramePr>
          <p:nvPr userDrawn="1"/>
        </p:nvGraphicFramePr>
        <p:xfrm>
          <a:off x="2325688" y="381000"/>
          <a:ext cx="6818312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6819900" imgH="1533525" progId="Paint.Picture">
                  <p:embed/>
                </p:oleObj>
              </mc:Choice>
              <mc:Fallback>
                <p:oleObj r:id="rId14" imgW="6819900" imgH="1533525" progId="Paint.Picture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381000"/>
                        <a:ext cx="6818312" cy="153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17"/>
          <p:cNvSpPr>
            <a:spLocks noChangeArrowheads="1"/>
          </p:cNvSpPr>
          <p:nvPr/>
        </p:nvSpPr>
        <p:spPr bwMode="auto">
          <a:xfrm>
            <a:off x="2743200" y="21336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  <p:sp>
        <p:nvSpPr>
          <p:cNvPr id="1028" name="Rectangle 18"/>
          <p:cNvSpPr>
            <a:spLocks noChangeArrowheads="1"/>
          </p:cNvSpPr>
          <p:nvPr/>
        </p:nvSpPr>
        <p:spPr bwMode="auto">
          <a:xfrm>
            <a:off x="6096000" y="44958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2pPr>
            <a:lvl3pPr marL="11430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3pPr>
            <a:lvl4pPr marL="16002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4pPr>
            <a:lvl5pPr marL="2057400" indent="-2286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600" b="1">
                <a:solidFill>
                  <a:schemeClr val="tx1"/>
                </a:solidFill>
                <a:latin typeface="Verdana" panose="020B0804030504040204" pitchFamily="34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anose="020F0502020204030204" pitchFamily="34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anose="020F0502020204030204" pitchFamily="34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anose="020F0502020204030204" pitchFamily="34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anose="020F0502020204030204" pitchFamily="34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anose="020B0804030504040204" pitchFamily="34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anose="020B0804030504040204" pitchFamily="34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anose="020B0804030504040204" pitchFamily="34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Verdana" panose="020B0804030504040204" pitchFamily="34" charset="0"/>
          <a:ea typeface="宋体" pitchFamily="2" charset="-122"/>
        </a:defRPr>
      </a:lvl9pPr>
    </p:titleStyle>
    <p:bodyStyle>
      <a:lvl1pPr marL="469900" indent="-469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88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 b="1">
          <a:solidFill>
            <a:schemeClr val="tx1"/>
          </a:solidFill>
          <a:latin typeface="+mn-lt"/>
          <a:ea typeface="+mn-ea"/>
        </a:defRPr>
      </a:lvl2pPr>
      <a:lvl3pPr marL="1304925" indent="-395605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 b="1">
          <a:solidFill>
            <a:schemeClr val="tx1"/>
          </a:solidFill>
          <a:latin typeface="+mn-lt"/>
          <a:ea typeface="+mn-ea"/>
        </a:defRPr>
      </a:lvl3pPr>
      <a:lvl4pPr marL="1694180" indent="-3873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 b="1">
          <a:solidFill>
            <a:schemeClr val="tx1"/>
          </a:solidFill>
          <a:latin typeface="+mn-lt"/>
          <a:ea typeface="+mn-ea"/>
        </a:defRPr>
      </a:lvl4pPr>
      <a:lvl5pPr marL="2094230" indent="-39878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5pPr>
      <a:lvl6pPr marL="2551430" indent="-39878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6pPr>
      <a:lvl7pPr marL="3008630" indent="-39878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7pPr>
      <a:lvl8pPr marL="3465830" indent="-39878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8pPr>
      <a:lvl9pPr marL="3923030" indent="-398780" algn="l" rtl="0" fontAlgn="base">
        <a:lnSpc>
          <a:spcPct val="120000"/>
        </a:lnSpc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1331913" y="365125"/>
            <a:ext cx="718343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31913" y="1927225"/>
            <a:ext cx="7183437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altLang="zh-C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 b="0">
                <a:solidFill>
                  <a:prstClr val="black">
                    <a:tint val="75000"/>
                  </a:prstClr>
                </a:solidFill>
                <a:latin typeface="Calibri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kumimoji="1" sz="1200" b="0" dirty="0">
                <a:solidFill>
                  <a:srgbClr val="898989"/>
                </a:solidFill>
                <a:latin typeface="Calibri" panose="020F050202020403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何长浩，四川大学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kumimoji="1" sz="1200" b="0">
                <a:solidFill>
                  <a:srgbClr val="898989"/>
                </a:solidFill>
                <a:latin typeface="Bell MT" panose="02020503060305020303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A5AA9BE-2217-764E-A7F2-A79F1C0C01F2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pitchFamily="34" charset="-122"/>
          <a:ea typeface="微软雅黑" pitchFamily="34" charset="-122"/>
          <a:cs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软雅黑" charset="-122"/>
          <a:ea typeface="微软雅黑" charset="-122"/>
          <a:cs typeface="微软雅黑" charset="-122"/>
        </a:defRPr>
      </a:lvl9pPr>
    </p:titleStyle>
    <p:bodyStyle>
      <a:lvl1pPr marL="454025" indent="-45402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ZapfDingbatsITC" panose="05020102010704020609"/>
        <a:buChar char="❖"/>
        <a:defRPr sz="2800"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1pPr>
      <a:lvl2pPr marL="846455" indent="-38925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ZapfDingbatsITC" panose="05020102010704020609"/>
        <a:buChar char="✤"/>
        <a:defRPr sz="2400"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2pPr>
      <a:lvl3pPr marL="1114425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LucidaGrande" panose="020B0600040502020204" pitchFamily="34" charset="0"/>
        <a:buChar char="•"/>
        <a:defRPr sz="2000"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ZapfDingbatsITC" panose="05020102010704020609"/>
        <a:buChar char="❖"/>
        <a:defRPr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ZapfDingbatsITC" panose="05020102010704020609"/>
        <a:buChar char="❖"/>
        <a:defRPr kern="1200">
          <a:solidFill>
            <a:schemeClr val="tx1"/>
          </a:solidFill>
          <a:latin typeface="黑体" pitchFamily="49" charset="-122"/>
          <a:ea typeface="黑体" pitchFamily="49" charset="-122"/>
          <a:cs typeface="黑体" pitchFamily="49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8.jp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5" Type="http://schemas.openxmlformats.org/officeDocument/2006/relationships/image" Target="../media/image60.jpg"/><Relationship Id="rId10" Type="http://schemas.openxmlformats.org/officeDocument/2006/relationships/image" Target="../media/image55.jpg"/><Relationship Id="rId4" Type="http://schemas.openxmlformats.org/officeDocument/2006/relationships/image" Target="../media/image49.jpg"/><Relationship Id="rId9" Type="http://schemas.openxmlformats.org/officeDocument/2006/relationships/image" Target="../media/image54.jpg"/><Relationship Id="rId14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QinYang79/Awesome-Noisy-Correspondence#video-text-learning" TargetMode="External"/><Relationship Id="rId13" Type="http://schemas.openxmlformats.org/officeDocument/2006/relationships/hyperlink" Target="https://github.com/QinYang79/Awesome-Noisy-Correspondence#machine-reading-comprehension" TargetMode="External"/><Relationship Id="rId18" Type="http://schemas.openxmlformats.org/officeDocument/2006/relationships/hyperlink" Target="https://github.com/QinYang79/Awesome-Noisy-Correspondence#text-to-sql" TargetMode="External"/><Relationship Id="rId3" Type="http://schemas.openxmlformats.org/officeDocument/2006/relationships/image" Target="../media/image90.png"/><Relationship Id="rId7" Type="http://schemas.openxmlformats.org/officeDocument/2006/relationships/hyperlink" Target="https://github.com/QinYang79/Awesome-Noisy-Correspondence#re-identification" TargetMode="External"/><Relationship Id="rId12" Type="http://schemas.openxmlformats.org/officeDocument/2006/relationships/hyperlink" Target="https://github.com/QinYang79/Awesome-Noisy-Correspondence#visual-audio-learning" TargetMode="External"/><Relationship Id="rId17" Type="http://schemas.openxmlformats.org/officeDocument/2006/relationships/hyperlink" Target="https://github.com/QinYang79/Awesome-Noisy-Correspondence#composed-image-retrieval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github.com/QinYang79/Awesome-Noisy-Correspondence#multi-view-clustering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github.com/QinYang79/Awesome-Noisy-Correspondence#vision-language-pre-training" TargetMode="External"/><Relationship Id="rId11" Type="http://schemas.openxmlformats.org/officeDocument/2006/relationships/hyperlink" Target="https://github.com/QinYang79/Awesome-Noisy-Correspondence#graph-matching" TargetMode="External"/><Relationship Id="rId5" Type="http://schemas.openxmlformats.org/officeDocument/2006/relationships/hyperlink" Target="https://github.com/QinYang79/Awesome-Noisy-Correspondence#image-text-matchingretrieval" TargetMode="External"/><Relationship Id="rId15" Type="http://schemas.openxmlformats.org/officeDocument/2006/relationships/hyperlink" Target="https://github.com/QinYang79/Awesome-Noisy-Correspondence#retrieval-augmented-generation" TargetMode="External"/><Relationship Id="rId10" Type="http://schemas.openxmlformats.org/officeDocument/2006/relationships/hyperlink" Target="https://github.com/QinYang79/Awesome-Noisy-Correspondence#image-contrastive-learning" TargetMode="External"/><Relationship Id="rId19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hyperlink" Target="https://github.com/QinYang79/Awesome-Noisy-Correspondence#image-captioning" TargetMode="External"/><Relationship Id="rId14" Type="http://schemas.openxmlformats.org/officeDocument/2006/relationships/hyperlink" Target="https://github.com/QinYang79/Awesome-Noisy-Correspondence#dense-retrieva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3.jpeg"/><Relationship Id="rId18" Type="http://schemas.openxmlformats.org/officeDocument/2006/relationships/image" Target="../media/image21.png"/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5.jpeg"/><Relationship Id="rId9" Type="http://schemas.openxmlformats.org/officeDocument/2006/relationships/image" Target="../media/image7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6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ctrTitle"/>
          </p:nvPr>
        </p:nvSpPr>
        <p:spPr>
          <a:xfrm>
            <a:off x="0" y="1819275"/>
            <a:ext cx="9144000" cy="1774825"/>
          </a:xfrm>
        </p:spPr>
        <p:txBody>
          <a:bodyPr anchor="ctr"/>
          <a:lstStyle/>
          <a:p>
            <a:pPr eaLnBrk="1" hangingPunct="1">
              <a:lnSpc>
                <a:spcPct val="120000"/>
              </a:lnSpc>
            </a:pPr>
            <a:r>
              <a:rPr kumimoji="1" lang="en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with Noisy Triplet Correspondence for Composed Image Retrieval</a:t>
            </a:r>
            <a:endParaRPr kumimoji="1"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0" name="副标题 3"/>
          <p:cNvSpPr>
            <a:spLocks noGrp="1"/>
          </p:cNvSpPr>
          <p:nvPr>
            <p:ph type="subTitle" idx="1"/>
          </p:nvPr>
        </p:nvSpPr>
        <p:spPr>
          <a:xfrm>
            <a:off x="299884" y="3613764"/>
            <a:ext cx="8544232" cy="1325563"/>
          </a:xfrm>
        </p:spPr>
        <p:txBody>
          <a:bodyPr anchor="ctr"/>
          <a:lstStyle/>
          <a:p>
            <a:pPr eaLnBrk="1" hangingPunct="1"/>
            <a:r>
              <a:rPr kumimoji="1" lang="en-US" altLang="zh-CN" sz="2000" b="1" dirty="0">
                <a:latin typeface="Optima Bold" panose="02000503060000020004" charset="0"/>
                <a:ea typeface="微软雅黑" pitchFamily="34" charset="-122"/>
              </a:rPr>
              <a:t>Shuxian Li</a:t>
            </a:r>
            <a:r>
              <a:rPr kumimoji="1" lang="zh-CN" altLang="en-US" sz="2000" b="1" dirty="0">
                <a:latin typeface="Optima Bold" panose="02000503060000020004" charset="0"/>
                <a:ea typeface="微软雅黑" pitchFamily="34" charset="-122"/>
              </a:rPr>
              <a:t>*</a:t>
            </a:r>
            <a:r>
              <a:rPr kumimoji="1" lang="en-US" altLang="zh-CN" sz="2000" b="1" dirty="0">
                <a:latin typeface="Optima Bold" panose="02000503060000020004" charset="0"/>
                <a:ea typeface="微软雅黑" pitchFamily="34" charset="-122"/>
              </a:rPr>
              <a:t>, Changhao He</a:t>
            </a:r>
            <a:r>
              <a:rPr kumimoji="1" lang="zh-CN" altLang="en-US" sz="2000" b="1" dirty="0">
                <a:latin typeface="Optima Bold" panose="02000503060000020004" charset="0"/>
                <a:ea typeface="微软雅黑" pitchFamily="34" charset="-122"/>
              </a:rPr>
              <a:t>*</a:t>
            </a:r>
            <a:r>
              <a:rPr kumimoji="1" lang="en-US" altLang="zh-CN" sz="2000" b="1" dirty="0">
                <a:latin typeface="Optima Bold" panose="02000503060000020004" charset="0"/>
                <a:ea typeface="微软雅黑" pitchFamily="34" charset="-122"/>
              </a:rPr>
              <a:t>, XitingLiu, Joey Tianyi Zhou, Xi</a:t>
            </a:r>
            <a:r>
              <a:rPr kumimoji="1" lang="zh-CN" altLang="en-US" sz="2000" b="1" dirty="0">
                <a:latin typeface="Optima Bold" panose="02000503060000020004" charset="0"/>
                <a:ea typeface="微软雅黑" pitchFamily="34" charset="-122"/>
              </a:rPr>
              <a:t> </a:t>
            </a:r>
            <a:r>
              <a:rPr kumimoji="1" lang="en-US" altLang="zh-CN" sz="2000" b="1" dirty="0">
                <a:latin typeface="Optima Bold" panose="02000503060000020004" charset="0"/>
                <a:ea typeface="微软雅黑" pitchFamily="34" charset="-122"/>
              </a:rPr>
              <a:t>Peng, Peng Hu#</a:t>
            </a:r>
          </a:p>
          <a:p>
            <a:pPr eaLnBrk="1" hangingPunct="1"/>
            <a:r>
              <a:rPr kumimoji="1" lang="en" altLang="zh-CN" sz="1400" b="1" dirty="0"/>
              <a:t>Sichuan University</a:t>
            </a:r>
            <a:r>
              <a:rPr kumimoji="1" lang="zh-CN" altLang="en-US" sz="1400" b="1" dirty="0"/>
              <a:t>，</a:t>
            </a:r>
            <a:r>
              <a:rPr kumimoji="1" lang="en" altLang="zh-CN" sz="1400" b="1" dirty="0"/>
              <a:t>Georgia Insitute of Technology</a:t>
            </a:r>
            <a:r>
              <a:rPr kumimoji="1" lang="zh-CN" altLang="en-US" sz="1400" b="1" dirty="0"/>
              <a:t>，</a:t>
            </a:r>
            <a:r>
              <a:rPr kumimoji="1" lang="en" altLang="zh-CN" sz="1400" b="1" dirty="0"/>
              <a:t>A*STAR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5D33BC1-2B03-429E-F7DA-127891DE3730}"/>
              </a:ext>
            </a:extLst>
          </p:cNvPr>
          <p:cNvSpPr txBox="1"/>
          <p:nvPr/>
        </p:nvSpPr>
        <p:spPr>
          <a:xfrm>
            <a:off x="3709424" y="5156473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400" dirty="0">
                <a:latin typeface="Optima Bold" panose="02000503060000020004" charset="0"/>
                <a:ea typeface="微软雅黑" pitchFamily="34" charset="-122"/>
              </a:rPr>
              <a:t>CVPR</a:t>
            </a:r>
            <a:r>
              <a:rPr kumimoji="1" lang="zh-CN" altLang="en-US" sz="2400" dirty="0">
                <a:latin typeface="Optima Bold" panose="02000503060000020004" charset="0"/>
                <a:ea typeface="微软雅黑" pitchFamily="34" charset="-122"/>
              </a:rPr>
              <a:t> </a:t>
            </a:r>
            <a:r>
              <a:rPr kumimoji="1" lang="en-US" altLang="zh-CN" sz="2400" dirty="0">
                <a:latin typeface="Optima Bold" panose="02000503060000020004" charset="0"/>
                <a:ea typeface="微软雅黑" pitchFamily="34" charset="-122"/>
              </a:rPr>
              <a:t>2025</a:t>
            </a:r>
            <a:endParaRPr kumimoji="1" lang="en" altLang="zh-CN" sz="2400" dirty="0">
              <a:latin typeface="Optima Bold" panose="02000503060000020004" charset="0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36AC8-AC9F-5BF2-C233-9318986A6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9EC5A06-A859-172E-BC91-9F82B4B3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1" y="2698956"/>
            <a:ext cx="8753338" cy="415904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4BF0AF8-8679-CE40-511C-E175E309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81DEA9-EB71-D6EB-3BB5-5F47B44DD6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EE2FF2A-98A2-FF00-DF87-B4A874B733C1}"/>
              </a:ext>
            </a:extLst>
          </p:cNvPr>
          <p:cNvSpPr/>
          <p:nvPr/>
        </p:nvSpPr>
        <p:spPr bwMode="auto">
          <a:xfrm>
            <a:off x="3431060" y="2698956"/>
            <a:ext cx="3711146" cy="1120344"/>
          </a:xfrm>
          <a:prstGeom prst="rect">
            <a:avLst/>
          </a:prstGeom>
          <a:solidFill>
            <a:schemeClr val="bg1">
              <a:alpha val="69687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542883D-AFC1-FDF4-E31C-0C12A4181C18}"/>
              </a:ext>
            </a:extLst>
          </p:cNvPr>
          <p:cNvSpPr/>
          <p:nvPr/>
        </p:nvSpPr>
        <p:spPr bwMode="auto">
          <a:xfrm>
            <a:off x="3431060" y="4812957"/>
            <a:ext cx="3579340" cy="961767"/>
          </a:xfrm>
          <a:prstGeom prst="rect">
            <a:avLst/>
          </a:prstGeom>
          <a:solidFill>
            <a:schemeClr val="bg1">
              <a:alpha val="69687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D073EA3-AEE2-ECA9-F99D-73DB7E366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340" y="1975616"/>
            <a:ext cx="4167186" cy="7576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82A237-F093-7033-071F-D4FE0510C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637" y="1630922"/>
            <a:ext cx="3717450" cy="490412"/>
          </a:xfrm>
          <a:prstGeom prst="rect">
            <a:avLst/>
          </a:prstGeom>
        </p:spPr>
      </p:pic>
      <p:sp>
        <p:nvSpPr>
          <p:cNvPr id="10" name="圆角矩形 9">
            <a:extLst>
              <a:ext uri="{FF2B5EF4-FFF2-40B4-BE49-F238E27FC236}">
                <a16:creationId xmlns:a16="http://schemas.microsoft.com/office/drawing/2014/main" id="{8B0270DA-B1DD-3DB1-F22E-54C1185CB7EC}"/>
              </a:ext>
            </a:extLst>
          </p:cNvPr>
          <p:cNvSpPr/>
          <p:nvPr/>
        </p:nvSpPr>
        <p:spPr bwMode="auto">
          <a:xfrm>
            <a:off x="5375936" y="3875972"/>
            <a:ext cx="1572471" cy="213645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9BB881-7F6A-9722-8987-1D51A87D63CC}"/>
              </a:ext>
            </a:extLst>
          </p:cNvPr>
          <p:cNvSpPr txBox="1"/>
          <p:nvPr/>
        </p:nvSpPr>
        <p:spPr>
          <a:xfrm>
            <a:off x="161791" y="1213175"/>
            <a:ext cx="335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Pseudo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A490DCD-AD04-E4E5-2C9F-6547F60BC72C}"/>
              </a:ext>
            </a:extLst>
          </p:cNvPr>
          <p:cNvSpPr txBox="1"/>
          <p:nvPr/>
        </p:nvSpPr>
        <p:spPr>
          <a:xfrm>
            <a:off x="-4631" y="1676073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Step 1.</a:t>
            </a:r>
            <a:endParaRPr kumimoji="1" lang="zh-CN" altLang="en-US" sz="2000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F240A06-6EDA-F25E-07D5-D6CF079DECDF}"/>
              </a:ext>
            </a:extLst>
          </p:cNvPr>
          <p:cNvSpPr txBox="1"/>
          <p:nvPr/>
        </p:nvSpPr>
        <p:spPr>
          <a:xfrm>
            <a:off x="485427" y="2298846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Step 2.</a:t>
            </a:r>
            <a:endParaRPr kumimoji="1" lang="zh-CN" altLang="en-US" sz="2000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6FE3B9-C3B6-FBAD-DF29-530D5B4A8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606" y="2121334"/>
            <a:ext cx="3339617" cy="695753"/>
          </a:xfrm>
          <a:prstGeom prst="rect">
            <a:avLst/>
          </a:prstGeom>
        </p:spPr>
      </p:pic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4C0CC821-9957-C127-09D7-68082AA62346}"/>
              </a:ext>
            </a:extLst>
          </p:cNvPr>
          <p:cNvCxnSpPr>
            <a:cxnSpLocks/>
          </p:cNvCxnSpPr>
          <p:nvPr/>
        </p:nvCxnSpPr>
        <p:spPr>
          <a:xfrm>
            <a:off x="4803781" y="1530438"/>
            <a:ext cx="0" cy="1215182"/>
          </a:xfrm>
          <a:prstGeom prst="line">
            <a:avLst/>
          </a:prstGeom>
          <a:ln w="1270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3E4DE07-B5B4-640E-5C27-A036CBCA14C3}"/>
              </a:ext>
            </a:extLst>
          </p:cNvPr>
          <p:cNvSpPr txBox="1"/>
          <p:nvPr/>
        </p:nvSpPr>
        <p:spPr>
          <a:xfrm>
            <a:off x="4933346" y="1627336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Step 3.</a:t>
            </a:r>
            <a:endParaRPr kumimoji="1" lang="zh-CN" altLang="en-US" sz="2000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20" name="肘形连接符 19">
            <a:extLst>
              <a:ext uri="{FF2B5EF4-FFF2-40B4-BE49-F238E27FC236}">
                <a16:creationId xmlns:a16="http://schemas.microsoft.com/office/drawing/2014/main" id="{020C773E-FA24-DE96-453D-4698DDC2DAC6}"/>
              </a:ext>
            </a:extLst>
          </p:cNvPr>
          <p:cNvCxnSpPr>
            <a:cxnSpLocks/>
          </p:cNvCxnSpPr>
          <p:nvPr/>
        </p:nvCxnSpPr>
        <p:spPr>
          <a:xfrm rot="16200000" flipH="1">
            <a:off x="-824058" y="3013295"/>
            <a:ext cx="2411693" cy="439994"/>
          </a:xfrm>
          <a:prstGeom prst="bentConnector2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9D7FE4B0-2887-CE0C-5F51-904559407ECE}"/>
              </a:ext>
            </a:extLst>
          </p:cNvPr>
          <p:cNvSpPr/>
          <p:nvPr/>
        </p:nvSpPr>
        <p:spPr bwMode="auto">
          <a:xfrm>
            <a:off x="1080767" y="5181927"/>
            <a:ext cx="824047" cy="372567"/>
          </a:xfrm>
          <a:prstGeom prst="ellipse">
            <a:avLst/>
          </a:prstGeom>
          <a:noFill/>
          <a:ln w="3175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25" name="肘形连接符 24">
            <a:extLst>
              <a:ext uri="{FF2B5EF4-FFF2-40B4-BE49-F238E27FC236}">
                <a16:creationId xmlns:a16="http://schemas.microsoft.com/office/drawing/2014/main" id="{8D057421-0120-42A2-448C-8AACA4EAA04F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rot="16200000" flipH="1">
            <a:off x="-31081" y="3658054"/>
            <a:ext cx="2482971" cy="564774"/>
          </a:xfrm>
          <a:prstGeom prst="bentConnector3">
            <a:avLst>
              <a:gd name="adj1" fmla="val 82126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肘形连接符 30">
            <a:extLst>
              <a:ext uri="{FF2B5EF4-FFF2-40B4-BE49-F238E27FC236}">
                <a16:creationId xmlns:a16="http://schemas.microsoft.com/office/drawing/2014/main" id="{6DD49F71-4C08-D760-6FCA-06DB717908AA}"/>
              </a:ext>
            </a:extLst>
          </p:cNvPr>
          <p:cNvCxnSpPr>
            <a:cxnSpLocks/>
            <a:stCxn id="17" idx="2"/>
          </p:cNvCxnSpPr>
          <p:nvPr/>
        </p:nvCxnSpPr>
        <p:spPr>
          <a:xfrm rot="5400000">
            <a:off x="3952943" y="2818267"/>
            <a:ext cx="2213814" cy="632173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14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FC6D-182F-38B0-7B6A-9EEFF0C07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9EAA47-3A97-6E35-4FA5-1399C9CDC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1" y="2698956"/>
            <a:ext cx="8753338" cy="415904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714381A-6E7A-AA13-EC7B-39F064C6C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E99F19-EF6A-5D6F-D0FB-8021233892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C1C6E8-18BB-7473-F41B-6F0091E0C81A}"/>
              </a:ext>
            </a:extLst>
          </p:cNvPr>
          <p:cNvSpPr/>
          <p:nvPr/>
        </p:nvSpPr>
        <p:spPr bwMode="auto">
          <a:xfrm>
            <a:off x="1556426" y="2698955"/>
            <a:ext cx="5585780" cy="2114001"/>
          </a:xfrm>
          <a:prstGeom prst="rect">
            <a:avLst/>
          </a:prstGeom>
          <a:solidFill>
            <a:schemeClr val="bg1">
              <a:alpha val="69687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AD58A18-C797-1E52-2E8A-00BDDF8E7444}"/>
              </a:ext>
            </a:extLst>
          </p:cNvPr>
          <p:cNvSpPr/>
          <p:nvPr/>
        </p:nvSpPr>
        <p:spPr bwMode="auto">
          <a:xfrm>
            <a:off x="119062" y="4778478"/>
            <a:ext cx="3271119" cy="961767"/>
          </a:xfrm>
          <a:prstGeom prst="rect">
            <a:avLst/>
          </a:prstGeom>
          <a:solidFill>
            <a:schemeClr val="bg1">
              <a:alpha val="69687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204E9AD-598F-7323-193C-CDC8B5DFF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8" y="1771666"/>
            <a:ext cx="5219994" cy="792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8563759-EDEC-39AF-4D6E-A0F52AF0AEE9}"/>
              </a:ext>
            </a:extLst>
          </p:cNvPr>
          <p:cNvSpPr txBox="1"/>
          <p:nvPr/>
        </p:nvSpPr>
        <p:spPr>
          <a:xfrm>
            <a:off x="161791" y="1213175"/>
            <a:ext cx="2925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Task-Oriented Prompt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189C3F6-AC70-4A59-CFE2-4097A694E1E2}"/>
              </a:ext>
            </a:extLst>
          </p:cNvPr>
          <p:cNvSpPr txBox="1"/>
          <p:nvPr/>
        </p:nvSpPr>
        <p:spPr>
          <a:xfrm>
            <a:off x="5943621" y="1771666"/>
            <a:ext cx="33839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0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kumimoji="1" lang="zh-CN" altLang="en-US" sz="20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works as a </a:t>
            </a:r>
            <a:r>
              <a:rPr kumimoji="1" lang="en" altLang="zh-CN" sz="20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blank "canvas"</a:t>
            </a:r>
            <a:endParaRPr kumimoji="1" lang="zh-CN" altLang="en-US" sz="20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A68C91AE-4E4D-53B1-8AAC-AB15805BAB52}"/>
              </a:ext>
            </a:extLst>
          </p:cNvPr>
          <p:cNvSpPr/>
          <p:nvPr/>
        </p:nvSpPr>
        <p:spPr bwMode="auto">
          <a:xfrm>
            <a:off x="5569736" y="4812956"/>
            <a:ext cx="1397122" cy="213645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2A74DE1-71DF-F79A-A630-309D0F84F754}"/>
              </a:ext>
            </a:extLst>
          </p:cNvPr>
          <p:cNvSpPr/>
          <p:nvPr/>
        </p:nvSpPr>
        <p:spPr bwMode="auto">
          <a:xfrm>
            <a:off x="3528458" y="4919778"/>
            <a:ext cx="1043542" cy="372567"/>
          </a:xfrm>
          <a:prstGeom prst="ellipse">
            <a:avLst/>
          </a:prstGeom>
          <a:noFill/>
          <a:ln w="3175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290DECD-678D-2346-88AF-1E99B6DFE5E3}"/>
              </a:ext>
            </a:extLst>
          </p:cNvPr>
          <p:cNvSpPr txBox="1"/>
          <p:nvPr/>
        </p:nvSpPr>
        <p:spPr>
          <a:xfrm>
            <a:off x="1900256" y="4068611"/>
            <a:ext cx="3256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Replace the reference image</a:t>
            </a:r>
            <a:endParaRPr kumimoji="1" lang="zh-CN" altLang="en-US" sz="20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6133357F-8DA0-942B-0898-814E2513316D}"/>
              </a:ext>
            </a:extLst>
          </p:cNvPr>
          <p:cNvCxnSpPr>
            <a:stCxn id="11" idx="0"/>
            <a:endCxn id="12" idx="2"/>
          </p:cNvCxnSpPr>
          <p:nvPr/>
        </p:nvCxnSpPr>
        <p:spPr>
          <a:xfrm flipH="1" flipV="1">
            <a:off x="3528458" y="4468721"/>
            <a:ext cx="521771" cy="45105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BFED3778-FE5D-641E-6FC9-B5C0B526C7A1}"/>
              </a:ext>
            </a:extLst>
          </p:cNvPr>
          <p:cNvCxnSpPr>
            <a:cxnSpLocks/>
          </p:cNvCxnSpPr>
          <p:nvPr/>
        </p:nvCxnSpPr>
        <p:spPr>
          <a:xfrm flipH="1" flipV="1">
            <a:off x="1506346" y="3401621"/>
            <a:ext cx="953311" cy="71764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4398D3F7-49FF-793A-FFE3-173DC0201ECD}"/>
              </a:ext>
            </a:extLst>
          </p:cNvPr>
          <p:cNvSpPr/>
          <p:nvPr/>
        </p:nvSpPr>
        <p:spPr bwMode="auto">
          <a:xfrm>
            <a:off x="195331" y="3692807"/>
            <a:ext cx="1361095" cy="1101415"/>
          </a:xfrm>
          <a:prstGeom prst="rect">
            <a:avLst/>
          </a:prstGeom>
          <a:solidFill>
            <a:schemeClr val="bg1">
              <a:alpha val="69687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091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8F2D0-D593-077A-95EA-C5896956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A158735-3F24-23EF-9DDE-6C75E3959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1" y="2698956"/>
            <a:ext cx="8753338" cy="415904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26C3FF2-4B41-F551-1E76-0C776930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Overview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2DEBB5-4D7E-BDEB-7B44-1DC47F90DE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CEEB52F-4152-1816-9069-8DE3E87AF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27" y="1865393"/>
            <a:ext cx="4554466" cy="6573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C802CD7-DA88-8C07-DF12-4ACA421DEE5E}"/>
              </a:ext>
            </a:extLst>
          </p:cNvPr>
          <p:cNvSpPr txBox="1"/>
          <p:nvPr/>
        </p:nvSpPr>
        <p:spPr>
          <a:xfrm>
            <a:off x="161791" y="1213175"/>
            <a:ext cx="574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Task-Oriented Modification Enhancement (TME)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4F6DF54-2EB2-5C46-9F89-8F8E7BF56BBD}"/>
              </a:ext>
            </a:extLst>
          </p:cNvPr>
          <p:cNvSpPr/>
          <p:nvPr/>
        </p:nvSpPr>
        <p:spPr bwMode="auto">
          <a:xfrm>
            <a:off x="6225702" y="3210128"/>
            <a:ext cx="583660" cy="29183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DBB31E2-4D2F-6F0E-2B78-C522FC794E24}"/>
              </a:ext>
            </a:extLst>
          </p:cNvPr>
          <p:cNvSpPr/>
          <p:nvPr/>
        </p:nvSpPr>
        <p:spPr bwMode="auto">
          <a:xfrm>
            <a:off x="6225702" y="4150468"/>
            <a:ext cx="583660" cy="29183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44AC5E0-EF70-FC5A-BAE6-7FB2DC3B225D}"/>
              </a:ext>
            </a:extLst>
          </p:cNvPr>
          <p:cNvSpPr/>
          <p:nvPr/>
        </p:nvSpPr>
        <p:spPr bwMode="auto">
          <a:xfrm>
            <a:off x="6225702" y="5151003"/>
            <a:ext cx="583660" cy="29183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2D8CA2-C530-5AB5-5C52-AB0F87F7B6DA}"/>
              </a:ext>
            </a:extLst>
          </p:cNvPr>
          <p:cNvSpPr/>
          <p:nvPr/>
        </p:nvSpPr>
        <p:spPr bwMode="auto">
          <a:xfrm>
            <a:off x="1193260" y="5209367"/>
            <a:ext cx="583660" cy="29183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DA61ADF1-EE0C-144B-D6AA-1B35FD624D44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485090" y="2354094"/>
            <a:ext cx="1734765" cy="285527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8169B1EB-1277-A9AD-3A56-46B7054CDC39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270443" y="2354094"/>
            <a:ext cx="1955259" cy="194228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肘形连接符 23">
            <a:extLst>
              <a:ext uri="{FF2B5EF4-FFF2-40B4-BE49-F238E27FC236}">
                <a16:creationId xmlns:a16="http://schemas.microsoft.com/office/drawing/2014/main" id="{77A856D6-6E7F-E967-D1F4-2F59130B7BF7}"/>
              </a:ext>
            </a:extLst>
          </p:cNvPr>
          <p:cNvCxnSpPr>
            <a:cxnSpLocks/>
            <a:stCxn id="3" idx="0"/>
          </p:cNvCxnSpPr>
          <p:nvPr/>
        </p:nvCxnSpPr>
        <p:spPr>
          <a:xfrm rot="16200000" flipV="1">
            <a:off x="3707861" y="400456"/>
            <a:ext cx="1225685" cy="4393659"/>
          </a:xfrm>
          <a:prstGeom prst="bentConnector3">
            <a:avLst>
              <a:gd name="adj1" fmla="val 118651"/>
            </a:avLst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肘形连接符 24">
            <a:extLst>
              <a:ext uri="{FF2B5EF4-FFF2-40B4-BE49-F238E27FC236}">
                <a16:creationId xmlns:a16="http://schemas.microsoft.com/office/drawing/2014/main" id="{ECC31F37-8285-AE43-892B-B72F0DA1AAF1}"/>
              </a:ext>
            </a:extLst>
          </p:cNvPr>
          <p:cNvCxnSpPr>
            <a:cxnSpLocks/>
            <a:stCxn id="7" idx="3"/>
            <a:endCxn id="8" idx="3"/>
          </p:cNvCxnSpPr>
          <p:nvPr/>
        </p:nvCxnSpPr>
        <p:spPr>
          <a:xfrm flipH="1" flipV="1">
            <a:off x="5554493" y="2194066"/>
            <a:ext cx="1254869" cy="3102852"/>
          </a:xfrm>
          <a:prstGeom prst="bentConnector3">
            <a:avLst>
              <a:gd name="adj1" fmla="val -43798"/>
            </a:avLst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256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30940-A7BA-27B4-B4FE-44EFAB8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7FF6F0-1B20-B3D8-E2FF-0394C821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B5B23E-C6A1-5D70-CB87-26B29BDD04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AEA5C1D-C29A-5E84-6BEC-441D610A1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99" y="1070115"/>
            <a:ext cx="8304964" cy="574431"/>
          </a:xfrm>
        </p:spPr>
        <p:txBody>
          <a:bodyPr/>
          <a:lstStyle/>
          <a:p>
            <a:r>
              <a:rPr kumimoji="1" lang="en-US" altLang="zh-CN" dirty="0"/>
              <a:t>Datasets</a:t>
            </a:r>
            <a:endParaRPr kumimoji="1"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F9CE46-17B2-3035-2462-944B0CA1D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34" y="2300499"/>
            <a:ext cx="3392238" cy="2981736"/>
          </a:xfrm>
          <a:prstGeom prst="rect">
            <a:avLst/>
          </a:prstGeom>
        </p:spPr>
      </p:pic>
      <p:graphicFrame>
        <p:nvGraphicFramePr>
          <p:cNvPr id="32" name="表格 31">
            <a:extLst>
              <a:ext uri="{FF2B5EF4-FFF2-40B4-BE49-F238E27FC236}">
                <a16:creationId xmlns:a16="http://schemas.microsoft.com/office/drawing/2014/main" id="{01178EEB-2063-9CF9-9B32-21F34402B5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796631"/>
              </p:ext>
            </p:extLst>
          </p:nvPr>
        </p:nvGraphicFramePr>
        <p:xfrm>
          <a:off x="1026241" y="1545357"/>
          <a:ext cx="2291814" cy="557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814">
                  <a:extLst>
                    <a:ext uri="{9D8B030D-6E8A-4147-A177-3AD203B41FA5}">
                      <a16:colId xmlns:a16="http://schemas.microsoft.com/office/drawing/2014/main" val="4010722342"/>
                    </a:ext>
                  </a:extLst>
                </a:gridCol>
              </a:tblGrid>
              <a:tr h="2788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aseline="0" dirty="0">
                          <a:latin typeface="Times New Roman" panose="02020603050405020304" pitchFamily="18" charset="0"/>
                        </a:rPr>
                        <a:t>FashionIQ</a:t>
                      </a:r>
                      <a:endParaRPr lang="zh-CN" altLang="en-US" sz="1300" baseline="0" dirty="0">
                        <a:latin typeface="Times New Roman" panose="02020603050405020304" pitchFamily="18" charset="0"/>
                      </a:endParaRPr>
                    </a:p>
                  </a:txBody>
                  <a:tcPr marL="68754" marR="68754" marT="34377" marB="34377"/>
                </a:tc>
                <a:extLst>
                  <a:ext uri="{0D108BD9-81ED-4DB2-BD59-A6C34878D82A}">
                    <a16:rowId xmlns:a16="http://schemas.microsoft.com/office/drawing/2014/main" val="729770155"/>
                  </a:ext>
                </a:extLst>
              </a:tr>
              <a:tr h="2788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 baseline="0" dirty="0">
                          <a:latin typeface="Times New Roman" panose="02020603050405020304" pitchFamily="18" charset="0"/>
                        </a:rPr>
                        <a:t>Number</a:t>
                      </a:r>
                      <a:r>
                        <a:rPr lang="zh-CN" altLang="en-US" sz="1300" baseline="0" dirty="0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300" baseline="0" dirty="0">
                          <a:latin typeface="Times New Roman" panose="02020603050405020304" pitchFamily="18" charset="0"/>
                        </a:rPr>
                        <a:t>of Triplets</a:t>
                      </a:r>
                      <a:r>
                        <a:rPr lang="zh-CN" altLang="en-US" sz="1300" baseline="0" dirty="0">
                          <a:latin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300" baseline="0" dirty="0">
                          <a:latin typeface="Times New Roman" panose="02020603050405020304" pitchFamily="18" charset="0"/>
                        </a:rPr>
                        <a:t>30,134</a:t>
                      </a:r>
                      <a:endParaRPr lang="zh-CN" altLang="en-US" sz="1300" baseline="0" dirty="0">
                        <a:latin typeface="Times New Roman" panose="02020603050405020304" pitchFamily="18" charset="0"/>
                      </a:endParaRPr>
                    </a:p>
                  </a:txBody>
                  <a:tcPr marL="68754" marR="68754" marT="34377" marB="34377"/>
                </a:tc>
                <a:extLst>
                  <a:ext uri="{0D108BD9-81ED-4DB2-BD59-A6C34878D82A}">
                    <a16:rowId xmlns:a16="http://schemas.microsoft.com/office/drawing/2014/main" val="1158591617"/>
                  </a:ext>
                </a:extLst>
              </a:tr>
            </a:tbl>
          </a:graphicData>
        </a:graphic>
      </p:graphicFrame>
      <p:graphicFrame>
        <p:nvGraphicFramePr>
          <p:cNvPr id="33" name="表格 32">
            <a:extLst>
              <a:ext uri="{FF2B5EF4-FFF2-40B4-BE49-F238E27FC236}">
                <a16:creationId xmlns:a16="http://schemas.microsoft.com/office/drawing/2014/main" id="{1B44797C-0563-A5E2-4529-F0B916BE69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071292"/>
              </p:ext>
            </p:extLst>
          </p:nvPr>
        </p:nvGraphicFramePr>
        <p:xfrm>
          <a:off x="5525049" y="1546216"/>
          <a:ext cx="2295385" cy="558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385">
                  <a:extLst>
                    <a:ext uri="{9D8B030D-6E8A-4147-A177-3AD203B41FA5}">
                      <a16:colId xmlns:a16="http://schemas.microsoft.com/office/drawing/2014/main" val="203584461"/>
                    </a:ext>
                  </a:extLst>
                </a:gridCol>
              </a:tblGrid>
              <a:tr h="279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baseline="0" dirty="0">
                          <a:latin typeface="Times New Roman" panose="02020603050405020304" pitchFamily="18" charset="0"/>
                        </a:rPr>
                        <a:t>CIRR</a:t>
                      </a:r>
                      <a:endParaRPr lang="zh-CN" altLang="en-US" sz="1300" baseline="0" dirty="0">
                        <a:latin typeface="Times New Roman" panose="02020603050405020304" pitchFamily="18" charset="0"/>
                      </a:endParaRPr>
                    </a:p>
                  </a:txBody>
                  <a:tcPr marL="68861" marR="68861" marT="34431" marB="34431"/>
                </a:tc>
                <a:extLst>
                  <a:ext uri="{0D108BD9-81ED-4DB2-BD59-A6C34878D82A}">
                    <a16:rowId xmlns:a16="http://schemas.microsoft.com/office/drawing/2014/main" val="494072839"/>
                  </a:ext>
                </a:extLst>
              </a:tr>
              <a:tr h="2792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300" baseline="0" dirty="0">
                          <a:latin typeface="Times New Roman" panose="02020603050405020304" pitchFamily="18" charset="0"/>
                        </a:rPr>
                        <a:t>Number</a:t>
                      </a:r>
                      <a:r>
                        <a:rPr lang="zh-CN" altLang="en-US" sz="1300" baseline="0" dirty="0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300" baseline="0" dirty="0">
                          <a:latin typeface="Times New Roman" panose="02020603050405020304" pitchFamily="18" charset="0"/>
                        </a:rPr>
                        <a:t>of Triplets</a:t>
                      </a:r>
                      <a:r>
                        <a:rPr lang="zh-CN" altLang="en-US" sz="1300" baseline="0" dirty="0">
                          <a:latin typeface="Times New Roman" panose="02020603050405020304" pitchFamily="18" charset="0"/>
                        </a:rPr>
                        <a:t>：</a:t>
                      </a:r>
                      <a:r>
                        <a:rPr lang="en-US" altLang="zh-CN" sz="1300" baseline="0" dirty="0">
                          <a:latin typeface="Times New Roman" panose="02020603050405020304" pitchFamily="18" charset="0"/>
                        </a:rPr>
                        <a:t>36,554</a:t>
                      </a:r>
                      <a:endParaRPr lang="zh-CN" altLang="en-US" sz="1300" baseline="0" dirty="0">
                        <a:latin typeface="Times New Roman" panose="02020603050405020304" pitchFamily="18" charset="0"/>
                      </a:endParaRPr>
                    </a:p>
                  </a:txBody>
                  <a:tcPr marL="68861" marR="68861" marT="34431" marB="34431"/>
                </a:tc>
                <a:extLst>
                  <a:ext uri="{0D108BD9-81ED-4DB2-BD59-A6C34878D82A}">
                    <a16:rowId xmlns:a16="http://schemas.microsoft.com/office/drawing/2014/main" val="3493205736"/>
                  </a:ext>
                </a:extLst>
              </a:tr>
            </a:tbl>
          </a:graphicData>
        </a:graphic>
      </p:graphicFrame>
      <p:sp>
        <p:nvSpPr>
          <p:cNvPr id="37" name="文本框 36">
            <a:extLst>
              <a:ext uri="{FF2B5EF4-FFF2-40B4-BE49-F238E27FC236}">
                <a16:creationId xmlns:a16="http://schemas.microsoft.com/office/drawing/2014/main" id="{86BF9260-3E87-D056-3BF7-5FE5CD6571CD}"/>
              </a:ext>
            </a:extLst>
          </p:cNvPr>
          <p:cNvSpPr txBox="1"/>
          <p:nvPr/>
        </p:nvSpPr>
        <p:spPr>
          <a:xfrm>
            <a:off x="6998734" y="4052180"/>
            <a:ext cx="14757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" b="0">
                <a:solidFill>
                  <a:srgbClr val="000000"/>
                </a:solidFill>
                <a:effectLst/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defRPr>
            </a:lvl1pPr>
          </a:lstStyle>
          <a:p>
            <a:r>
              <a:rPr lang="en" altLang="zh-CN" sz="700" dirty="0"/>
              <a:t>Dog stands on two hind legs.</a:t>
            </a: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B5586B4-CB8D-4CFC-EB65-9E59BDACAA22}"/>
              </a:ext>
            </a:extLst>
          </p:cNvPr>
          <p:cNvGrpSpPr/>
          <p:nvPr/>
        </p:nvGrpSpPr>
        <p:grpSpPr>
          <a:xfrm>
            <a:off x="4563187" y="2318466"/>
            <a:ext cx="4144890" cy="2963769"/>
            <a:chOff x="4494503" y="2775770"/>
            <a:chExt cx="4144890" cy="2963769"/>
          </a:xfrm>
        </p:grpSpPr>
        <p:pic>
          <p:nvPicPr>
            <p:cNvPr id="9" name="图片 8" descr="沙滩上的城堡&#10;&#10;AI 生成的内容可能不正确。">
              <a:extLst>
                <a:ext uri="{FF2B5EF4-FFF2-40B4-BE49-F238E27FC236}">
                  <a16:creationId xmlns:a16="http://schemas.microsoft.com/office/drawing/2014/main" id="{1A0BC705-BA1D-6F3B-7680-ECC169EF4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282" y="2821892"/>
              <a:ext cx="941098" cy="627398"/>
            </a:xfrm>
            <a:prstGeom prst="rect">
              <a:avLst/>
            </a:prstGeom>
          </p:spPr>
        </p:pic>
        <p:pic>
          <p:nvPicPr>
            <p:cNvPr id="11" name="图片 10" descr="蓝色的火车&#10;&#10;AI 生成的内容可能不正确。">
              <a:extLst>
                <a:ext uri="{FF2B5EF4-FFF2-40B4-BE49-F238E27FC236}">
                  <a16:creationId xmlns:a16="http://schemas.microsoft.com/office/drawing/2014/main" id="{C9834B7A-27AD-DD37-0E2A-F2045D84A1D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8027" y="2815836"/>
              <a:ext cx="939965" cy="624893"/>
            </a:xfrm>
            <a:prstGeom prst="rect">
              <a:avLst/>
            </a:prstGeom>
          </p:spPr>
        </p:pic>
        <p:pic>
          <p:nvPicPr>
            <p:cNvPr id="17" name="图片 16" descr="小鸟站在地上&#10;&#10;AI 生成的内容可能不正确。">
              <a:extLst>
                <a:ext uri="{FF2B5EF4-FFF2-40B4-BE49-F238E27FC236}">
                  <a16:creationId xmlns:a16="http://schemas.microsoft.com/office/drawing/2014/main" id="{195D69AD-5FAD-6899-8AAF-B33BD8CBD990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848" y="3818993"/>
              <a:ext cx="939965" cy="624893"/>
            </a:xfrm>
            <a:prstGeom prst="rect">
              <a:avLst/>
            </a:prstGeom>
          </p:spPr>
        </p:pic>
        <p:pic>
          <p:nvPicPr>
            <p:cNvPr id="19" name="图片 18" descr="蓝色的鸟站在树枝上&#10;&#10;AI 生成的内容可能不正确。">
              <a:extLst>
                <a:ext uri="{FF2B5EF4-FFF2-40B4-BE49-F238E27FC236}">
                  <a16:creationId xmlns:a16="http://schemas.microsoft.com/office/drawing/2014/main" id="{73F1607D-9208-4AD8-D510-08E1F814417C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495" y="3818156"/>
              <a:ext cx="939965" cy="624893"/>
            </a:xfrm>
            <a:prstGeom prst="rect">
              <a:avLst/>
            </a:prstGeom>
          </p:spPr>
        </p:pic>
        <p:pic>
          <p:nvPicPr>
            <p:cNvPr id="21" name="图片 20" descr="建筑的摆设布局&#10;&#10;AI 生成的内容可能不正确。">
              <a:extLst>
                <a:ext uri="{FF2B5EF4-FFF2-40B4-BE49-F238E27FC236}">
                  <a16:creationId xmlns:a16="http://schemas.microsoft.com/office/drawing/2014/main" id="{75A6B9AF-D780-BB29-3442-4FAB8522448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791" y="2815836"/>
              <a:ext cx="939965" cy="624893"/>
            </a:xfrm>
            <a:prstGeom prst="rect">
              <a:avLst/>
            </a:prstGeom>
          </p:spPr>
        </p:pic>
        <p:pic>
          <p:nvPicPr>
            <p:cNvPr id="23" name="图片 22" descr="房子的屋顶&#10;&#10;AI 生成的内容可能不正确。">
              <a:extLst>
                <a:ext uri="{FF2B5EF4-FFF2-40B4-BE49-F238E27FC236}">
                  <a16:creationId xmlns:a16="http://schemas.microsoft.com/office/drawing/2014/main" id="{D3C29197-87CF-6A08-623A-FC724AE568DF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902" y="2824412"/>
              <a:ext cx="939965" cy="624893"/>
            </a:xfrm>
            <a:prstGeom prst="rect">
              <a:avLst/>
            </a:prstGeom>
          </p:spPr>
        </p:pic>
        <p:pic>
          <p:nvPicPr>
            <p:cNvPr id="25" name="图片 24" descr="狗站在草地上&#10;&#10;AI 生成的内容可能不正确。">
              <a:extLst>
                <a:ext uri="{FF2B5EF4-FFF2-40B4-BE49-F238E27FC236}">
                  <a16:creationId xmlns:a16="http://schemas.microsoft.com/office/drawing/2014/main" id="{FE789F53-C9B0-CEAE-C1B9-0BE156AB3C1F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790" y="3818155"/>
              <a:ext cx="939965" cy="624893"/>
            </a:xfrm>
            <a:prstGeom prst="rect">
              <a:avLst/>
            </a:prstGeom>
          </p:spPr>
        </p:pic>
        <p:pic>
          <p:nvPicPr>
            <p:cNvPr id="27" name="图片 26" descr="狗站在雪地上&#10;&#10;AI 生成的内容可能不正确。">
              <a:extLst>
                <a:ext uri="{FF2B5EF4-FFF2-40B4-BE49-F238E27FC236}">
                  <a16:creationId xmlns:a16="http://schemas.microsoft.com/office/drawing/2014/main" id="{9E9F9E14-546E-300E-C3B2-376817AA576F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3473" y="3818154"/>
              <a:ext cx="939965" cy="624893"/>
            </a:xfrm>
            <a:prstGeom prst="rect">
              <a:avLst/>
            </a:prstGeom>
          </p:spPr>
        </p:pic>
        <p:pic>
          <p:nvPicPr>
            <p:cNvPr id="29" name="图片 28" descr="一群鸟在草地上鹅&#10;&#10;AI 生成的内容可能不正确。">
              <a:extLst>
                <a:ext uri="{FF2B5EF4-FFF2-40B4-BE49-F238E27FC236}">
                  <a16:creationId xmlns:a16="http://schemas.microsoft.com/office/drawing/2014/main" id="{6B1D190F-A7C3-3511-1BD9-C2AAA29F5B0C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4867" y="4764698"/>
              <a:ext cx="939965" cy="624893"/>
            </a:xfrm>
            <a:prstGeom prst="rect">
              <a:avLst/>
            </a:prstGeom>
          </p:spPr>
        </p:pic>
        <p:pic>
          <p:nvPicPr>
            <p:cNvPr id="31" name="图片 30" descr="一群鸟在水中的鹅&#10;&#10;AI 生成的内容可能不正确。">
              <a:extLst>
                <a:ext uri="{FF2B5EF4-FFF2-40B4-BE49-F238E27FC236}">
                  <a16:creationId xmlns:a16="http://schemas.microsoft.com/office/drawing/2014/main" id="{499DA04C-2D7F-5570-E5BA-5463844EAA5C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494" y="4766904"/>
              <a:ext cx="939965" cy="624893"/>
            </a:xfrm>
            <a:prstGeom prst="rect">
              <a:avLst/>
            </a:prstGeom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98D4112-1F99-081D-2D02-889377C90AFE}"/>
                </a:ext>
              </a:extLst>
            </p:cNvPr>
            <p:cNvSpPr txBox="1"/>
            <p:nvPr/>
          </p:nvSpPr>
          <p:spPr>
            <a:xfrm>
              <a:off x="4543264" y="3465094"/>
              <a:ext cx="20036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" altLang="zh-CN" sz="700" b="0" dirty="0">
                  <a:solidFill>
                    <a:srgbClr val="000000"/>
                  </a:solidFill>
                  <a:effectLst/>
                  <a:latin typeface="Yuppy SC" panose="020F0603040207020204" pitchFamily="34" charset="-122"/>
                  <a:ea typeface="Yuppy SC" panose="020F0603040207020204" pitchFamily="34" charset="-122"/>
                  <a:cs typeface="Yuppy SC" panose="020F0603040207020204" pitchFamily="34" charset="-122"/>
                </a:rPr>
                <a:t>Target on one train electric in station rather showing with large houses in effect</a:t>
              </a: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B4B153FD-8462-16DA-129B-8CEE62D20AC4}"/>
                </a:ext>
              </a:extLst>
            </p:cNvPr>
            <p:cNvSpPr txBox="1"/>
            <p:nvPr/>
          </p:nvSpPr>
          <p:spPr>
            <a:xfrm>
              <a:off x="4500282" y="4496616"/>
              <a:ext cx="224849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600" b="0">
                  <a:solidFill>
                    <a:srgbClr val="000000"/>
                  </a:solidFill>
                  <a:effectLst/>
                  <a:latin typeface="Yuppy SC" panose="020F0603040207020204" pitchFamily="34" charset="-122"/>
                  <a:ea typeface="Yuppy SC" panose="020F0603040207020204" pitchFamily="34" charset="-122"/>
                  <a:cs typeface="Yuppy SC" panose="020F0603040207020204" pitchFamily="34" charset="-122"/>
                </a:defRPr>
              </a:lvl1pPr>
            </a:lstStyle>
            <a:p>
              <a:r>
                <a:rPr lang="en" altLang="zh-CN" sz="700" dirty="0"/>
                <a:t>blue colored parrots sitting in head to head position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06EF27B-2DF1-C7F1-7BEA-6F97A23BAE5C}"/>
                </a:ext>
              </a:extLst>
            </p:cNvPr>
            <p:cNvSpPr txBox="1"/>
            <p:nvPr/>
          </p:nvSpPr>
          <p:spPr>
            <a:xfrm>
              <a:off x="6635789" y="3458253"/>
              <a:ext cx="20036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600" b="0">
                  <a:solidFill>
                    <a:srgbClr val="000000"/>
                  </a:solidFill>
                  <a:effectLst/>
                  <a:latin typeface="Yuppy SC" panose="020F0603040207020204" pitchFamily="34" charset="-122"/>
                  <a:ea typeface="Yuppy SC" panose="020F0603040207020204" pitchFamily="34" charset="-122"/>
                  <a:cs typeface="Yuppy SC" panose="020F0603040207020204" pitchFamily="34" charset="-122"/>
                </a:defRPr>
              </a:lvl1pPr>
            </a:lstStyle>
            <a:p>
              <a:r>
                <a:rPr lang="en" altLang="zh-CN" sz="700" dirty="0"/>
                <a:t>The Gothic style instead church with country yard it became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4E2BB5B0-94D6-56BF-2CD9-0F60CB118CAA}"/>
                </a:ext>
              </a:extLst>
            </p:cNvPr>
            <p:cNvSpPr txBox="1"/>
            <p:nvPr/>
          </p:nvSpPr>
          <p:spPr>
            <a:xfrm>
              <a:off x="4494503" y="5431762"/>
              <a:ext cx="21736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600" b="0">
                  <a:solidFill>
                    <a:srgbClr val="000000"/>
                  </a:solidFill>
                  <a:effectLst/>
                  <a:latin typeface="Yuppy SC" panose="020F0603040207020204" pitchFamily="34" charset="-122"/>
                  <a:ea typeface="Yuppy SC" panose="020F0603040207020204" pitchFamily="34" charset="-122"/>
                  <a:cs typeface="Yuppy SC" panose="020F0603040207020204" pitchFamily="34" charset="-122"/>
                </a:defRPr>
              </a:lvl1pPr>
            </a:lstStyle>
            <a:p>
              <a:r>
                <a:rPr lang="en" altLang="zh-CN" sz="700" dirty="0"/>
                <a:t>Replace the location in lake view rather making on forest region</a:t>
              </a:r>
            </a:p>
          </p:txBody>
        </p:sp>
        <p:pic>
          <p:nvPicPr>
            <p:cNvPr id="40" name="图片 39" descr="狗站在草地上&#10;&#10;AI 生成的内容可能不正确。">
              <a:extLst>
                <a:ext uri="{FF2B5EF4-FFF2-40B4-BE49-F238E27FC236}">
                  <a16:creationId xmlns:a16="http://schemas.microsoft.com/office/drawing/2014/main" id="{07F0D830-E9FC-865F-2BF6-C5BBDCEFD637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789" y="4758650"/>
              <a:ext cx="939965" cy="624893"/>
            </a:xfrm>
            <a:prstGeom prst="rect">
              <a:avLst/>
            </a:prstGeom>
          </p:spPr>
        </p:pic>
        <p:pic>
          <p:nvPicPr>
            <p:cNvPr id="42" name="图片 41" descr="小狗躺在草地上&#10;&#10;AI 生成的内容可能不正确。">
              <a:extLst>
                <a:ext uri="{FF2B5EF4-FFF2-40B4-BE49-F238E27FC236}">
                  <a16:creationId xmlns:a16="http://schemas.microsoft.com/office/drawing/2014/main" id="{F5066142-49FC-8509-EB93-56270DED1E13}"/>
                </a:ext>
              </a:extLst>
            </p:cNvPr>
            <p:cNvPicPr>
              <a:picLocks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901" y="4758650"/>
              <a:ext cx="939965" cy="624893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283B59B6-6FE3-AA8D-97B1-4D6311D80192}"/>
                </a:ext>
              </a:extLst>
            </p:cNvPr>
            <p:cNvSpPr txBox="1"/>
            <p:nvPr/>
          </p:nvSpPr>
          <p:spPr>
            <a:xfrm>
              <a:off x="6681585" y="5452994"/>
              <a:ext cx="191201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600" b="0">
                  <a:solidFill>
                    <a:srgbClr val="000000"/>
                  </a:solidFill>
                  <a:effectLst/>
                  <a:latin typeface="Yuppy SC" panose="020F0603040207020204" pitchFamily="34" charset="-122"/>
                  <a:ea typeface="Yuppy SC" panose="020F0603040207020204" pitchFamily="34" charset="-122"/>
                  <a:cs typeface="Yuppy SC" panose="020F0603040207020204" pitchFamily="34" charset="-122"/>
                </a:defRPr>
              </a:lvl1pPr>
            </a:lstStyle>
            <a:p>
              <a:r>
                <a:rPr lang="en" altLang="zh-CN" sz="700" dirty="0"/>
                <a:t>Make the dog l lye down and look </a:t>
              </a:r>
              <a:r>
                <a:rPr lang="en" altLang="zh-CN" sz="700"/>
                <a:t>to right</a:t>
              </a:r>
              <a:endParaRPr lang="en" altLang="zh-CN" sz="700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6553158E-F816-86F0-45A1-8AFCC06684AB}"/>
                </a:ext>
              </a:extLst>
            </p:cNvPr>
            <p:cNvSpPr txBox="1"/>
            <p:nvPr/>
          </p:nvSpPr>
          <p:spPr>
            <a:xfrm>
              <a:off x="5444832" y="2775770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Target</a:t>
              </a:r>
              <a:endParaRPr kumimoji="1" lang="zh-CN" altLang="en-US" sz="12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2D36AF3E-3FB1-31ED-D156-272FBDB6D848}"/>
                </a:ext>
              </a:extLst>
            </p:cNvPr>
            <p:cNvSpPr txBox="1"/>
            <p:nvPr/>
          </p:nvSpPr>
          <p:spPr>
            <a:xfrm>
              <a:off x="7596260" y="2786077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Target</a:t>
              </a:r>
              <a:endParaRPr kumimoji="1" lang="zh-CN" altLang="en-US" sz="12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CC38C5E8-754F-69AF-F2B4-13697A817152}"/>
                </a:ext>
              </a:extLst>
            </p:cNvPr>
            <p:cNvSpPr txBox="1"/>
            <p:nvPr/>
          </p:nvSpPr>
          <p:spPr>
            <a:xfrm>
              <a:off x="5444832" y="3797236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Target</a:t>
              </a:r>
              <a:endParaRPr kumimoji="1" lang="zh-CN" altLang="en-US" sz="12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21BC0081-3C25-1621-8E20-2A9DF3F24465}"/>
                </a:ext>
              </a:extLst>
            </p:cNvPr>
            <p:cNvSpPr txBox="1"/>
            <p:nvPr/>
          </p:nvSpPr>
          <p:spPr>
            <a:xfrm>
              <a:off x="7626152" y="3797235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Target</a:t>
              </a:r>
              <a:endParaRPr kumimoji="1" lang="zh-CN" altLang="en-US" sz="12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8D5F6B9C-BB45-7B25-8A34-2CCB08005F2D}"/>
                </a:ext>
              </a:extLst>
            </p:cNvPr>
            <p:cNvSpPr txBox="1"/>
            <p:nvPr/>
          </p:nvSpPr>
          <p:spPr>
            <a:xfrm>
              <a:off x="5444832" y="4748984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Target</a:t>
              </a:r>
              <a:endParaRPr kumimoji="1" lang="zh-CN" altLang="en-US" sz="12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556A52C8-99B4-645A-5ACA-CA183144ED76}"/>
                </a:ext>
              </a:extLst>
            </p:cNvPr>
            <p:cNvSpPr txBox="1"/>
            <p:nvPr/>
          </p:nvSpPr>
          <p:spPr>
            <a:xfrm>
              <a:off x="7620227" y="4758460"/>
              <a:ext cx="6110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Target</a:t>
              </a:r>
              <a:endParaRPr kumimoji="1" lang="zh-CN" altLang="en-US" sz="12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sp>
        <p:nvSpPr>
          <p:cNvPr id="51" name="圆角矩形 50">
            <a:extLst>
              <a:ext uri="{FF2B5EF4-FFF2-40B4-BE49-F238E27FC236}">
                <a16:creationId xmlns:a16="http://schemas.microsoft.com/office/drawing/2014/main" id="{1539E7C2-9C5D-FFEF-4208-015626A37F8E}"/>
              </a:ext>
            </a:extLst>
          </p:cNvPr>
          <p:cNvSpPr/>
          <p:nvPr/>
        </p:nvSpPr>
        <p:spPr bwMode="auto">
          <a:xfrm>
            <a:off x="440112" y="2244697"/>
            <a:ext cx="3464072" cy="3037538"/>
          </a:xfrm>
          <a:prstGeom prst="roundRect">
            <a:avLst>
              <a:gd name="adj" fmla="val 4957"/>
            </a:avLst>
          </a:prstGeom>
          <a:noFill/>
          <a:ln w="9525">
            <a:solidFill>
              <a:srgbClr val="000000"/>
            </a:solidFill>
            <a:prstDash val="dash"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2" name="圆角矩形 51">
            <a:extLst>
              <a:ext uri="{FF2B5EF4-FFF2-40B4-BE49-F238E27FC236}">
                <a16:creationId xmlns:a16="http://schemas.microsoft.com/office/drawing/2014/main" id="{A7A46D62-4A93-FF40-CA13-BA035570DC95}"/>
              </a:ext>
            </a:extLst>
          </p:cNvPr>
          <p:cNvSpPr/>
          <p:nvPr/>
        </p:nvSpPr>
        <p:spPr bwMode="auto">
          <a:xfrm>
            <a:off x="4445808" y="2244697"/>
            <a:ext cx="4453869" cy="3037538"/>
          </a:xfrm>
          <a:prstGeom prst="roundRect">
            <a:avLst>
              <a:gd name="adj" fmla="val 4957"/>
            </a:avLst>
          </a:prstGeom>
          <a:noFill/>
          <a:ln w="9525">
            <a:solidFill>
              <a:srgbClr val="000000"/>
            </a:solidFill>
            <a:prstDash val="dash"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3" name="内容占位符 4">
            <a:extLst>
              <a:ext uri="{FF2B5EF4-FFF2-40B4-BE49-F238E27FC236}">
                <a16:creationId xmlns:a16="http://schemas.microsoft.com/office/drawing/2014/main" id="{FEF42E01-D0C9-5BE5-2E43-62A9C6A515E5}"/>
              </a:ext>
            </a:extLst>
          </p:cNvPr>
          <p:cNvSpPr txBox="1">
            <a:spLocks/>
          </p:cNvSpPr>
          <p:nvPr/>
        </p:nvSpPr>
        <p:spPr bwMode="auto">
          <a:xfrm>
            <a:off x="323099" y="5352156"/>
            <a:ext cx="4556811" cy="49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4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1pPr>
            <a:lvl2pPr marL="805180" indent="-351155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defRPr sz="20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800" b="0" dirty="0"/>
              <a:t>Noisy Triplets Correpondence</a:t>
            </a:r>
            <a:r>
              <a:rPr kumimoji="1" lang="zh-CN" altLang="en-US" sz="1800" b="0" dirty="0"/>
              <a:t> </a:t>
            </a:r>
            <a:r>
              <a:rPr kumimoji="1" lang="en" altLang="zh-CN" sz="1800" b="0" dirty="0"/>
              <a:t>Simulation</a:t>
            </a:r>
            <a:r>
              <a:rPr kumimoji="1" lang="en-US" altLang="zh-CN" sz="1800" b="0" dirty="0"/>
              <a:t> </a:t>
            </a:r>
            <a:endParaRPr kumimoji="1" lang="zh-CN" altLang="en-US" sz="1800" b="0" dirty="0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A708F012-152C-EEE5-D879-80899B874FAD}"/>
              </a:ext>
            </a:extLst>
          </p:cNvPr>
          <p:cNvGrpSpPr/>
          <p:nvPr/>
        </p:nvGrpSpPr>
        <p:grpSpPr>
          <a:xfrm>
            <a:off x="919530" y="5753551"/>
            <a:ext cx="1144097" cy="798458"/>
            <a:chOff x="529034" y="5956090"/>
            <a:chExt cx="1351652" cy="943309"/>
          </a:xfrm>
        </p:grpSpPr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802AD577-EA75-30E9-5BE0-D372978FEF65}"/>
                </a:ext>
              </a:extLst>
            </p:cNvPr>
            <p:cNvSpPr txBox="1"/>
            <p:nvPr/>
          </p:nvSpPr>
          <p:spPr>
            <a:xfrm>
              <a:off x="529034" y="6392961"/>
              <a:ext cx="1180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C0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&lt;ref, mod, tar&gt;</a:t>
              </a:r>
              <a:endParaRPr kumimoji="1" lang="zh-CN" altLang="en-US" sz="12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63510821-46DC-249D-B63B-3AC30D76071B}"/>
                </a:ext>
              </a:extLst>
            </p:cNvPr>
            <p:cNvSpPr txBox="1"/>
            <p:nvPr/>
          </p:nvSpPr>
          <p:spPr>
            <a:xfrm>
              <a:off x="529034" y="6622400"/>
              <a:ext cx="1180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C0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&lt;ref, mod, tar&gt;</a:t>
              </a:r>
              <a:endParaRPr kumimoji="1" lang="zh-CN" altLang="en-US" sz="12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42ABD9B7-5C21-CC08-820D-59F3B8DFF5AA}"/>
                </a:ext>
              </a:extLst>
            </p:cNvPr>
            <p:cNvSpPr txBox="1"/>
            <p:nvPr/>
          </p:nvSpPr>
          <p:spPr>
            <a:xfrm>
              <a:off x="529034" y="6178193"/>
              <a:ext cx="1180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C0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&lt;ref, mod, tar&gt;</a:t>
              </a:r>
              <a:endParaRPr kumimoji="1" lang="zh-CN" altLang="en-US" sz="12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36C8914A-CFD9-E4C8-7BD5-46FE031EAFF8}"/>
                </a:ext>
              </a:extLst>
            </p:cNvPr>
            <p:cNvSpPr txBox="1"/>
            <p:nvPr/>
          </p:nvSpPr>
          <p:spPr>
            <a:xfrm>
              <a:off x="529034" y="5956090"/>
              <a:ext cx="11801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C0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&lt;ref, mod, tar&gt;</a:t>
              </a:r>
              <a:endParaRPr kumimoji="1" lang="zh-CN" altLang="en-US" sz="12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58" name="圆角矩形 57">
              <a:extLst>
                <a:ext uri="{FF2B5EF4-FFF2-40B4-BE49-F238E27FC236}">
                  <a16:creationId xmlns:a16="http://schemas.microsoft.com/office/drawing/2014/main" id="{6D809A3C-8325-72DA-9770-B33A14CB5734}"/>
                </a:ext>
              </a:extLst>
            </p:cNvPr>
            <p:cNvSpPr/>
            <p:nvPr/>
          </p:nvSpPr>
          <p:spPr bwMode="auto">
            <a:xfrm>
              <a:off x="546122" y="5956090"/>
              <a:ext cx="1334564" cy="912988"/>
            </a:xfrm>
            <a:prstGeom prst="roundRect">
              <a:avLst>
                <a:gd name="adj" fmla="val 4957"/>
              </a:avLst>
            </a:prstGeom>
            <a:noFill/>
            <a:ln w="9525">
              <a:solidFill>
                <a:srgbClr val="000000"/>
              </a:solidFill>
              <a:prstDash val="dash"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4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60" name="文本框 59">
            <a:extLst>
              <a:ext uri="{FF2B5EF4-FFF2-40B4-BE49-F238E27FC236}">
                <a16:creationId xmlns:a16="http://schemas.microsoft.com/office/drawing/2014/main" id="{296CB880-77DD-D3AC-EB18-D0755CD99271}"/>
              </a:ext>
            </a:extLst>
          </p:cNvPr>
          <p:cNvSpPr txBox="1"/>
          <p:nvPr/>
        </p:nvSpPr>
        <p:spPr>
          <a:xfrm>
            <a:off x="3382510" y="5674267"/>
            <a:ext cx="2709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a portion of  &lt;ref, mod, tar&gt;s</a:t>
            </a:r>
            <a:endParaRPr kumimoji="1" lang="zh-CN" altLang="en-US" sz="1600" dirty="0">
              <a:solidFill>
                <a:srgbClr val="C0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7F6CA16-CBC2-07CC-86DC-8629777F8C47}"/>
              </a:ext>
            </a:extLst>
          </p:cNvPr>
          <p:cNvSpPr txBox="1"/>
          <p:nvPr/>
        </p:nvSpPr>
        <p:spPr>
          <a:xfrm>
            <a:off x="3965540" y="6081631"/>
            <a:ext cx="26609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1200" b="0" dirty="0">
                <a:solidFill>
                  <a:srgbClr val="C00000"/>
                </a:solidFill>
              </a:rPr>
              <a:t>1/3</a:t>
            </a:r>
            <a:endParaRPr kumimoji="1" lang="zh-CN" altLang="en-US" sz="1200" b="0" dirty="0">
              <a:solidFill>
                <a:srgbClr val="C00000"/>
              </a:solidFill>
            </a:endParaRPr>
          </a:p>
        </p:txBody>
      </p:sp>
      <p:cxnSp>
        <p:nvCxnSpPr>
          <p:cNvPr id="63" name="肘形连接符 62">
            <a:extLst>
              <a:ext uri="{FF2B5EF4-FFF2-40B4-BE49-F238E27FC236}">
                <a16:creationId xmlns:a16="http://schemas.microsoft.com/office/drawing/2014/main" id="{F3A5F95F-1C42-5B8C-8C25-5A9999D68598}"/>
              </a:ext>
            </a:extLst>
          </p:cNvPr>
          <p:cNvCxnSpPr>
            <a:cxnSpLocks/>
            <a:endCxn id="61" idx="3"/>
          </p:cNvCxnSpPr>
          <p:nvPr/>
        </p:nvCxnSpPr>
        <p:spPr>
          <a:xfrm rot="10800000" flipV="1">
            <a:off x="4231638" y="5941548"/>
            <a:ext cx="614292" cy="232415"/>
          </a:xfrm>
          <a:prstGeom prst="bentConnector3">
            <a:avLst>
              <a:gd name="adj1" fmla="val -19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B09FB92C-E62D-7175-7EF0-49B282626CAC}"/>
              </a:ext>
            </a:extLst>
          </p:cNvPr>
          <p:cNvSpPr txBox="1"/>
          <p:nvPr/>
        </p:nvSpPr>
        <p:spPr>
          <a:xfrm>
            <a:off x="6226517" y="6032676"/>
            <a:ext cx="26609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1200" b="0" dirty="0">
                <a:solidFill>
                  <a:srgbClr val="C00000"/>
                </a:solidFill>
              </a:rPr>
              <a:t>1/3</a:t>
            </a:r>
            <a:endParaRPr kumimoji="1" lang="zh-CN" altLang="en-US" sz="1200" b="0" dirty="0">
              <a:solidFill>
                <a:srgbClr val="C00000"/>
              </a:solidFill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D85F99A7-FCB3-D144-C9F6-230D8877942A}"/>
              </a:ext>
            </a:extLst>
          </p:cNvPr>
          <p:cNvSpPr txBox="1"/>
          <p:nvPr/>
        </p:nvSpPr>
        <p:spPr>
          <a:xfrm>
            <a:off x="5090379" y="6319279"/>
            <a:ext cx="26609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1200" b="0" dirty="0">
                <a:solidFill>
                  <a:srgbClr val="C00000"/>
                </a:solidFill>
              </a:rPr>
              <a:t>1/3</a:t>
            </a:r>
            <a:endParaRPr kumimoji="1" lang="zh-CN" altLang="en-US" sz="1200" b="0" dirty="0">
              <a:solidFill>
                <a:srgbClr val="C00000"/>
              </a:solidFill>
            </a:endParaRPr>
          </a:p>
        </p:txBody>
      </p:sp>
      <p:cxnSp>
        <p:nvCxnSpPr>
          <p:cNvPr id="68" name="直线箭头连接符 67">
            <a:extLst>
              <a:ext uri="{FF2B5EF4-FFF2-40B4-BE49-F238E27FC236}">
                <a16:creationId xmlns:a16="http://schemas.microsoft.com/office/drawing/2014/main" id="{BC1EF2D3-A39B-A130-002C-8932907316AB}"/>
              </a:ext>
            </a:extLst>
          </p:cNvPr>
          <p:cNvCxnSpPr/>
          <p:nvPr/>
        </p:nvCxnSpPr>
        <p:spPr>
          <a:xfrm>
            <a:off x="5223428" y="5972809"/>
            <a:ext cx="0" cy="3010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肘形连接符 68">
            <a:extLst>
              <a:ext uri="{FF2B5EF4-FFF2-40B4-BE49-F238E27FC236}">
                <a16:creationId xmlns:a16="http://schemas.microsoft.com/office/drawing/2014/main" id="{31828A5F-1C19-8ED2-D2B8-8B3941331B8A}"/>
              </a:ext>
            </a:extLst>
          </p:cNvPr>
          <p:cNvCxnSpPr>
            <a:cxnSpLocks/>
          </p:cNvCxnSpPr>
          <p:nvPr/>
        </p:nvCxnSpPr>
        <p:spPr>
          <a:xfrm>
            <a:off x="5640919" y="5959785"/>
            <a:ext cx="505077" cy="199406"/>
          </a:xfrm>
          <a:prstGeom prst="bentConnector3">
            <a:avLst>
              <a:gd name="adj1" fmla="val -52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右箭头 77">
            <a:extLst>
              <a:ext uri="{FF2B5EF4-FFF2-40B4-BE49-F238E27FC236}">
                <a16:creationId xmlns:a16="http://schemas.microsoft.com/office/drawing/2014/main" id="{323AA1AB-E1FD-577F-98AF-834160387D89}"/>
              </a:ext>
            </a:extLst>
          </p:cNvPr>
          <p:cNvSpPr/>
          <p:nvPr/>
        </p:nvSpPr>
        <p:spPr bwMode="auto">
          <a:xfrm>
            <a:off x="2481117" y="6023739"/>
            <a:ext cx="583030" cy="232416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8004ADD2-44B5-527B-5FE3-7A76446AE062}"/>
              </a:ext>
            </a:extLst>
          </p:cNvPr>
          <p:cNvSpPr txBox="1"/>
          <p:nvPr/>
        </p:nvSpPr>
        <p:spPr>
          <a:xfrm>
            <a:off x="6145996" y="6209823"/>
            <a:ext cx="5065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14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shuffle</a:t>
            </a:r>
            <a:endParaRPr kumimoji="1" lang="zh-CN" altLang="en-US" sz="1400" dirty="0">
              <a:solidFill>
                <a:srgbClr val="C0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10ACDB87-9CF8-D7A4-726B-D6B8C12DB187}"/>
              </a:ext>
            </a:extLst>
          </p:cNvPr>
          <p:cNvSpPr txBox="1"/>
          <p:nvPr/>
        </p:nvSpPr>
        <p:spPr>
          <a:xfrm>
            <a:off x="4970153" y="6510768"/>
            <a:ext cx="5065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14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shuffle</a:t>
            </a:r>
            <a:endParaRPr kumimoji="1" lang="zh-CN" altLang="en-US" sz="1400" dirty="0">
              <a:solidFill>
                <a:srgbClr val="C0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EF82E89-C537-03F1-DE63-CE6B011F7363}"/>
              </a:ext>
            </a:extLst>
          </p:cNvPr>
          <p:cNvSpPr txBox="1"/>
          <p:nvPr/>
        </p:nvSpPr>
        <p:spPr>
          <a:xfrm>
            <a:off x="3869272" y="6274202"/>
            <a:ext cx="50654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14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shuffle</a:t>
            </a:r>
            <a:endParaRPr kumimoji="1" lang="zh-CN" altLang="en-US" sz="1400" dirty="0">
              <a:solidFill>
                <a:srgbClr val="C0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83" name="右箭头 82">
            <a:extLst>
              <a:ext uri="{FF2B5EF4-FFF2-40B4-BE49-F238E27FC236}">
                <a16:creationId xmlns:a16="http://schemas.microsoft.com/office/drawing/2014/main" id="{81E2985B-9F30-F594-5106-70315AEA685B}"/>
              </a:ext>
            </a:extLst>
          </p:cNvPr>
          <p:cNvSpPr/>
          <p:nvPr/>
        </p:nvSpPr>
        <p:spPr bwMode="auto">
          <a:xfrm>
            <a:off x="6942717" y="6029962"/>
            <a:ext cx="583030" cy="232416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25E978D-00A8-0991-842F-15A82E14185D}"/>
              </a:ext>
            </a:extLst>
          </p:cNvPr>
          <p:cNvSpPr txBox="1"/>
          <p:nvPr/>
        </p:nvSpPr>
        <p:spPr>
          <a:xfrm>
            <a:off x="7720575" y="5545097"/>
            <a:ext cx="593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8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0%</a:t>
            </a:r>
          </a:p>
          <a:p>
            <a:pPr algn="ctr"/>
            <a:r>
              <a:rPr kumimoji="1" lang="en-US" altLang="zh-CN" sz="18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20%</a:t>
            </a:r>
          </a:p>
          <a:p>
            <a:pPr algn="ctr"/>
            <a:r>
              <a:rPr kumimoji="1" lang="en-US" altLang="zh-CN" sz="18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50%</a:t>
            </a:r>
          </a:p>
          <a:p>
            <a:pPr algn="ctr"/>
            <a:r>
              <a:rPr kumimoji="1" lang="en-US" altLang="zh-CN" sz="1800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80%</a:t>
            </a:r>
            <a:endParaRPr kumimoji="1" lang="zh-CN" altLang="en-US" sz="1800" dirty="0">
              <a:solidFill>
                <a:srgbClr val="C0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C28CE774-A68A-E308-EBA4-D40B5D73CAB3}"/>
              </a:ext>
            </a:extLst>
          </p:cNvPr>
          <p:cNvSpPr txBox="1"/>
          <p:nvPr/>
        </p:nvSpPr>
        <p:spPr>
          <a:xfrm>
            <a:off x="878448" y="6554124"/>
            <a:ext cx="124072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kumimoji="1" sz="140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</a:rPr>
              <a:t>Training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dataset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06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4C67D-5275-9386-B4C1-521AD5930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9E421-0C16-B668-13FA-5CB0E7C9B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292AD6-6D30-32C2-B328-AA400142EC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0AB035D-9324-38DF-CCB1-1DEEC2A5A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46" t="9716" r="9863"/>
          <a:stretch/>
        </p:blipFill>
        <p:spPr>
          <a:xfrm>
            <a:off x="607518" y="1493020"/>
            <a:ext cx="7521787" cy="5364980"/>
          </a:xfrm>
          <a:prstGeom prst="rect">
            <a:avLst/>
          </a:prstGeom>
        </p:spPr>
      </p:pic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224576-3A30-FD52-5024-41CBB64BD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18" y="1160208"/>
            <a:ext cx="8304964" cy="489054"/>
          </a:xfrm>
        </p:spPr>
        <p:txBody>
          <a:bodyPr/>
          <a:lstStyle/>
          <a:p>
            <a:r>
              <a:rPr lang="e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ordinary methods vs. </a:t>
            </a:r>
            <a:r>
              <a:rPr lang="en" altLang="zh-C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robust methods </a:t>
            </a:r>
            <a:r>
              <a:rPr lang="en" altLang="zh-CN" sz="1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(gray shading) </a:t>
            </a:r>
            <a:r>
              <a:rPr lang="e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" altLang="zh-C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CIRR</a:t>
            </a:r>
            <a:r>
              <a:rPr lang="e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9DEFA4E6-F1F6-3E64-AD5B-98887E345380}"/>
              </a:ext>
            </a:extLst>
          </p:cNvPr>
          <p:cNvSpPr/>
          <p:nvPr/>
        </p:nvSpPr>
        <p:spPr bwMode="auto">
          <a:xfrm>
            <a:off x="1071632" y="3570791"/>
            <a:ext cx="6727725" cy="17060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圆角矩形 9">
            <a:extLst>
              <a:ext uri="{FF2B5EF4-FFF2-40B4-BE49-F238E27FC236}">
                <a16:creationId xmlns:a16="http://schemas.microsoft.com/office/drawing/2014/main" id="{FD4E9938-5AB1-7822-7309-EAEDFB576C3B}"/>
              </a:ext>
            </a:extLst>
          </p:cNvPr>
          <p:cNvSpPr/>
          <p:nvPr/>
        </p:nvSpPr>
        <p:spPr bwMode="auto">
          <a:xfrm>
            <a:off x="1071632" y="4585505"/>
            <a:ext cx="6727725" cy="17060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圆角矩形 10">
            <a:extLst>
              <a:ext uri="{FF2B5EF4-FFF2-40B4-BE49-F238E27FC236}">
                <a16:creationId xmlns:a16="http://schemas.microsoft.com/office/drawing/2014/main" id="{5A2E4662-431F-2250-F2A1-5361F7C0C62A}"/>
              </a:ext>
            </a:extLst>
          </p:cNvPr>
          <p:cNvSpPr/>
          <p:nvPr/>
        </p:nvSpPr>
        <p:spPr bwMode="auto">
          <a:xfrm>
            <a:off x="1071632" y="5577623"/>
            <a:ext cx="6727725" cy="17060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236D2E4B-9AFA-3A77-16A4-0309B79132DA}"/>
              </a:ext>
            </a:extLst>
          </p:cNvPr>
          <p:cNvSpPr/>
          <p:nvPr/>
        </p:nvSpPr>
        <p:spPr bwMode="auto">
          <a:xfrm>
            <a:off x="1071632" y="6586958"/>
            <a:ext cx="6727725" cy="17060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130C6321-B824-2A67-2E09-9FA829B9DF9F}"/>
              </a:ext>
            </a:extLst>
          </p:cNvPr>
          <p:cNvCxnSpPr/>
          <p:nvPr/>
        </p:nvCxnSpPr>
        <p:spPr>
          <a:xfrm flipV="1">
            <a:off x="8115081" y="3444165"/>
            <a:ext cx="0" cy="30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92F7B7B-3B2E-E3D9-31AC-F954BDB555EC}"/>
              </a:ext>
            </a:extLst>
          </p:cNvPr>
          <p:cNvSpPr txBox="1"/>
          <p:nvPr/>
        </p:nvSpPr>
        <p:spPr>
          <a:xfrm>
            <a:off x="8129305" y="3444165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0.62</a:t>
            </a:r>
            <a:endParaRPr kumimoji="1" lang="zh-CN" altLang="en-US" sz="16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40EFF8FF-82E4-8559-C3B9-52D007DE92D5}"/>
              </a:ext>
            </a:extLst>
          </p:cNvPr>
          <p:cNvCxnSpPr/>
          <p:nvPr/>
        </p:nvCxnSpPr>
        <p:spPr>
          <a:xfrm flipV="1">
            <a:off x="8115081" y="4514012"/>
            <a:ext cx="0" cy="30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97BA8B26-CCA0-35C7-BAE2-EBBA319308A2}"/>
              </a:ext>
            </a:extLst>
          </p:cNvPr>
          <p:cNvSpPr txBox="1"/>
          <p:nvPr/>
        </p:nvSpPr>
        <p:spPr>
          <a:xfrm>
            <a:off x="8129305" y="4514012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0.43</a:t>
            </a:r>
            <a:endParaRPr kumimoji="1" lang="zh-CN" altLang="en-US" sz="16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C89995BB-DE72-A661-E7AF-7FEC62101D71}"/>
              </a:ext>
            </a:extLst>
          </p:cNvPr>
          <p:cNvCxnSpPr/>
          <p:nvPr/>
        </p:nvCxnSpPr>
        <p:spPr>
          <a:xfrm flipV="1">
            <a:off x="8115081" y="5481767"/>
            <a:ext cx="0" cy="30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2D3B7B7A-D97B-A6B6-B1B0-699E9B2744FA}"/>
              </a:ext>
            </a:extLst>
          </p:cNvPr>
          <p:cNvSpPr txBox="1"/>
          <p:nvPr/>
        </p:nvSpPr>
        <p:spPr>
          <a:xfrm>
            <a:off x="8129305" y="5481767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1.19</a:t>
            </a:r>
            <a:endParaRPr kumimoji="1" lang="zh-CN" altLang="en-US" sz="16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FEBC303F-EECD-2D3D-8AA1-34ED9A49DD09}"/>
              </a:ext>
            </a:extLst>
          </p:cNvPr>
          <p:cNvCxnSpPr/>
          <p:nvPr/>
        </p:nvCxnSpPr>
        <p:spPr>
          <a:xfrm flipV="1">
            <a:off x="8115081" y="6472431"/>
            <a:ext cx="0" cy="30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D19D54BC-1114-20BB-951E-F1B7D56CAE60}"/>
              </a:ext>
            </a:extLst>
          </p:cNvPr>
          <p:cNvSpPr txBox="1"/>
          <p:nvPr/>
        </p:nvSpPr>
        <p:spPr>
          <a:xfrm>
            <a:off x="8129305" y="6472431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1.40</a:t>
            </a:r>
            <a:endParaRPr kumimoji="1" lang="zh-CN" altLang="en-US" sz="16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2365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6C5C0-BC4A-34CB-ECC1-9A7267176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77312-2C0D-1D24-449A-D04C2255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8B5412-217F-FF44-0C53-F389254B03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9760179-1835-0850-C32B-CECA0CFD2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18" y="1160208"/>
            <a:ext cx="8304964" cy="489054"/>
          </a:xfrm>
        </p:spPr>
        <p:txBody>
          <a:bodyPr/>
          <a:lstStyle/>
          <a:p>
            <a:r>
              <a:rPr lang="e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ordinary methods vs. robust methods </a:t>
            </a:r>
            <a:r>
              <a:rPr lang="en" altLang="zh-CN" sz="1800" dirty="0">
                <a:solidFill>
                  <a:srgbClr val="000000"/>
                </a:solidFill>
                <a:effectLst/>
                <a:highlight>
                  <a:srgbClr val="F2F2F2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(gray shading) </a:t>
            </a:r>
            <a:r>
              <a:rPr lang="e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" altLang="zh-CN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FashionIQ</a:t>
            </a:r>
            <a:r>
              <a:rPr lang="e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06EE251-E66C-ABA5-305C-BC837167D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98" y="1514487"/>
            <a:ext cx="7208411" cy="536317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CB8FF890-30E8-61F4-6C8D-06808A2307B6}"/>
              </a:ext>
            </a:extLst>
          </p:cNvPr>
          <p:cNvSpPr/>
          <p:nvPr/>
        </p:nvSpPr>
        <p:spPr bwMode="auto">
          <a:xfrm>
            <a:off x="1071633" y="3487448"/>
            <a:ext cx="6614443" cy="17060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83656103-DEDC-97DD-DE97-087FE201DB49}"/>
              </a:ext>
            </a:extLst>
          </p:cNvPr>
          <p:cNvSpPr/>
          <p:nvPr/>
        </p:nvSpPr>
        <p:spPr bwMode="auto">
          <a:xfrm>
            <a:off x="1071633" y="4536347"/>
            <a:ext cx="6614443" cy="17060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圆角矩形 7">
            <a:extLst>
              <a:ext uri="{FF2B5EF4-FFF2-40B4-BE49-F238E27FC236}">
                <a16:creationId xmlns:a16="http://schemas.microsoft.com/office/drawing/2014/main" id="{2E851206-4EC0-02CF-26BE-80A2F27A246A}"/>
              </a:ext>
            </a:extLst>
          </p:cNvPr>
          <p:cNvSpPr/>
          <p:nvPr/>
        </p:nvSpPr>
        <p:spPr bwMode="auto">
          <a:xfrm>
            <a:off x="1071633" y="5585246"/>
            <a:ext cx="6614443" cy="17060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33867F21-7F60-C214-5839-FF34EC7C911D}"/>
              </a:ext>
            </a:extLst>
          </p:cNvPr>
          <p:cNvSpPr/>
          <p:nvPr/>
        </p:nvSpPr>
        <p:spPr bwMode="auto">
          <a:xfrm>
            <a:off x="1071633" y="6627068"/>
            <a:ext cx="6614443" cy="170607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CAE4DB3B-CEE3-EDF2-872F-D037D2B43AB5}"/>
              </a:ext>
            </a:extLst>
          </p:cNvPr>
          <p:cNvCxnSpPr/>
          <p:nvPr/>
        </p:nvCxnSpPr>
        <p:spPr>
          <a:xfrm flipV="1">
            <a:off x="7870676" y="3334692"/>
            <a:ext cx="0" cy="30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0A67452-1214-B5CE-55FD-74610D5037FD}"/>
              </a:ext>
            </a:extLst>
          </p:cNvPr>
          <p:cNvSpPr txBox="1"/>
          <p:nvPr/>
        </p:nvSpPr>
        <p:spPr>
          <a:xfrm>
            <a:off x="7884900" y="3334692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0.24</a:t>
            </a:r>
            <a:endParaRPr kumimoji="1" lang="zh-CN" altLang="en-US" sz="16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5E79C827-7AE9-0652-5C99-B9123A3FDBDB}"/>
              </a:ext>
            </a:extLst>
          </p:cNvPr>
          <p:cNvCxnSpPr/>
          <p:nvPr/>
        </p:nvCxnSpPr>
        <p:spPr>
          <a:xfrm flipV="1">
            <a:off x="7870283" y="4435675"/>
            <a:ext cx="0" cy="30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FBB96352-4AF8-1042-6CF4-FCDD655DE63D}"/>
              </a:ext>
            </a:extLst>
          </p:cNvPr>
          <p:cNvSpPr txBox="1"/>
          <p:nvPr/>
        </p:nvSpPr>
        <p:spPr>
          <a:xfrm>
            <a:off x="7884507" y="4435675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1.72</a:t>
            </a:r>
            <a:endParaRPr kumimoji="1" lang="zh-CN" altLang="en-US" sz="16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572802EA-6DB0-71D6-5730-404C74F2CE49}"/>
              </a:ext>
            </a:extLst>
          </p:cNvPr>
          <p:cNvCxnSpPr/>
          <p:nvPr/>
        </p:nvCxnSpPr>
        <p:spPr>
          <a:xfrm flipV="1">
            <a:off x="7870283" y="5528515"/>
            <a:ext cx="0" cy="30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9E040B4E-E4BD-FBA4-BA6B-BB702211E47F}"/>
              </a:ext>
            </a:extLst>
          </p:cNvPr>
          <p:cNvSpPr txBox="1"/>
          <p:nvPr/>
        </p:nvSpPr>
        <p:spPr>
          <a:xfrm>
            <a:off x="7884507" y="5528515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2.44</a:t>
            </a:r>
            <a:endParaRPr kumimoji="1" lang="zh-CN" altLang="en-US" sz="16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391ABFDB-2AE0-1F73-B2C6-CD098DE5E76F}"/>
              </a:ext>
            </a:extLst>
          </p:cNvPr>
          <p:cNvCxnSpPr/>
          <p:nvPr/>
        </p:nvCxnSpPr>
        <p:spPr>
          <a:xfrm flipV="1">
            <a:off x="7870283" y="6495164"/>
            <a:ext cx="0" cy="305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D281F120-6A58-C31E-74BE-69919AA74D05}"/>
              </a:ext>
            </a:extLst>
          </p:cNvPr>
          <p:cNvSpPr txBox="1"/>
          <p:nvPr/>
        </p:nvSpPr>
        <p:spPr>
          <a:xfrm>
            <a:off x="7884507" y="6495164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  <a:highlight>
                  <a:srgbClr val="0F3381"/>
                </a:highlight>
                <a:latin typeface="Kaiti SC" panose="02010600040101010101" pitchFamily="2" charset="-122"/>
                <a:ea typeface="Kaiti SC" panose="02010600040101010101" pitchFamily="2" charset="-122"/>
              </a:rPr>
              <a:t>3.47</a:t>
            </a:r>
            <a:endParaRPr kumimoji="1" lang="zh-CN" altLang="en-US" sz="1600" dirty="0">
              <a:solidFill>
                <a:schemeClr val="bg1"/>
              </a:solidFill>
              <a:highlight>
                <a:srgbClr val="0F3381"/>
              </a:highlight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48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12BD9-383C-8454-9415-965787357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801D29-1046-5980-2B39-935ECB06D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4522D8-1897-77B8-1640-DA458F35C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06B54F-E281-2FB9-FFF4-59705C2E5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913" y="1197813"/>
            <a:ext cx="8304964" cy="489054"/>
          </a:xfrm>
        </p:spPr>
        <p:txBody>
          <a:bodyPr>
            <a:normAutofit/>
          </a:bodyPr>
          <a:lstStyle/>
          <a:p>
            <a:r>
              <a:rPr lang="en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Performance Against Overfitting</a:t>
            </a:r>
            <a:endParaRPr lang="e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890A568-D121-E1ED-1EB9-1D700CFF31E4}"/>
              </a:ext>
            </a:extLst>
          </p:cNvPr>
          <p:cNvGrpSpPr/>
          <p:nvPr/>
        </p:nvGrpSpPr>
        <p:grpSpPr>
          <a:xfrm>
            <a:off x="0" y="2180739"/>
            <a:ext cx="9136899" cy="4312024"/>
            <a:chOff x="7101" y="2545976"/>
            <a:chExt cx="9136899" cy="431202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D537891-C755-4BBC-6705-B7BF9DD11575}"/>
                </a:ext>
              </a:extLst>
            </p:cNvPr>
            <p:cNvGrpSpPr/>
            <p:nvPr/>
          </p:nvGrpSpPr>
          <p:grpSpPr>
            <a:xfrm>
              <a:off x="7101" y="2545976"/>
              <a:ext cx="9136899" cy="4312024"/>
              <a:chOff x="0" y="2008094"/>
              <a:chExt cx="9136899" cy="4312024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B8AEB3A8-98A9-A979-862D-6C9626588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08094"/>
                <a:ext cx="9136899" cy="4312024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3AC8BB70-FB24-F745-5CC7-080F8ABDD1E1}"/>
                  </a:ext>
                </a:extLst>
              </p:cNvPr>
              <p:cNvSpPr/>
              <p:nvPr/>
            </p:nvSpPr>
            <p:spPr bwMode="auto">
              <a:xfrm>
                <a:off x="645459" y="5553254"/>
                <a:ext cx="8379479" cy="70411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b="0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1C7DB5A1-625A-6154-B2D5-785DFB0E18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80414" y="5752984"/>
                <a:ext cx="2893251" cy="483701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E8A93105-F488-5705-15E8-306013383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9039" y="5778233"/>
                <a:ext cx="3370471" cy="458452"/>
              </a:xfrm>
              <a:prstGeom prst="rect">
                <a:avLst/>
              </a:prstGeom>
            </p:spPr>
          </p:pic>
        </p:grp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6499982-7A88-3104-BB13-B52F3F98FA4A}"/>
                </a:ext>
              </a:extLst>
            </p:cNvPr>
            <p:cNvSpPr/>
            <p:nvPr/>
          </p:nvSpPr>
          <p:spPr bwMode="auto">
            <a:xfrm>
              <a:off x="3684494" y="2913529"/>
              <a:ext cx="376734" cy="74407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240C8997-E042-D3C5-FD50-395B3FD44A93}"/>
                </a:ext>
              </a:extLst>
            </p:cNvPr>
            <p:cNvSpPr/>
            <p:nvPr/>
          </p:nvSpPr>
          <p:spPr bwMode="auto">
            <a:xfrm>
              <a:off x="8267611" y="2796988"/>
              <a:ext cx="376734" cy="74407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7E823D74-DE4A-5B95-A034-5F137D51BD6A}"/>
                </a:ext>
              </a:extLst>
            </p:cNvPr>
            <p:cNvSpPr/>
            <p:nvPr/>
          </p:nvSpPr>
          <p:spPr bwMode="auto">
            <a:xfrm>
              <a:off x="3705143" y="4067641"/>
              <a:ext cx="376734" cy="1382899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63555E4-F7BE-B5D5-7D79-81B55A84381B}"/>
                </a:ext>
              </a:extLst>
            </p:cNvPr>
            <p:cNvSpPr/>
            <p:nvPr/>
          </p:nvSpPr>
          <p:spPr bwMode="auto">
            <a:xfrm>
              <a:off x="8288476" y="3782910"/>
              <a:ext cx="443148" cy="1667630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A1EC928E-2BAD-9A60-7A4B-6C5054DF7213}"/>
              </a:ext>
            </a:extLst>
          </p:cNvPr>
          <p:cNvSpPr txBox="1"/>
          <p:nvPr/>
        </p:nvSpPr>
        <p:spPr>
          <a:xfrm>
            <a:off x="4296395" y="1780629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Robust Methods</a:t>
            </a:r>
            <a:endParaRPr kumimoji="1" lang="zh-CN" altLang="en-US" sz="2000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75A45A17-6B40-B5A2-9C45-4C8966057628}"/>
              </a:ext>
            </a:extLst>
          </p:cNvPr>
          <p:cNvCxnSpPr>
            <a:cxnSpLocks/>
            <a:stCxn id="14" idx="7"/>
          </p:cNvCxnSpPr>
          <p:nvPr/>
        </p:nvCxnSpPr>
        <p:spPr>
          <a:xfrm flipV="1">
            <a:off x="3998956" y="2172456"/>
            <a:ext cx="707515" cy="48480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63A7C5EC-F2CC-E7A4-B291-FA5640C3E4C6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172790" y="2086977"/>
            <a:ext cx="2142891" cy="4537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6CDEF6D1-D439-D223-416B-F7343EBFD451}"/>
              </a:ext>
            </a:extLst>
          </p:cNvPr>
          <p:cNvSpPr txBox="1"/>
          <p:nvPr/>
        </p:nvSpPr>
        <p:spPr>
          <a:xfrm>
            <a:off x="4296395" y="5530088"/>
            <a:ext cx="2225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dirty="0">
                <a:solidFill>
                  <a:srgbClr val="00B05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Ordinary</a:t>
            </a:r>
            <a:r>
              <a:rPr kumimoji="1" lang="en-US" altLang="zh-CN" sz="2000" dirty="0">
                <a:solidFill>
                  <a:srgbClr val="00B05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Methods</a:t>
            </a:r>
            <a:endParaRPr kumimoji="1" lang="zh-CN" altLang="en-US" sz="2000" dirty="0">
              <a:solidFill>
                <a:srgbClr val="00B05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DA2BAA5D-0B46-B26B-020C-1AF06F352202}"/>
              </a:ext>
            </a:extLst>
          </p:cNvPr>
          <p:cNvCxnSpPr>
            <a:cxnSpLocks/>
            <a:stCxn id="16" idx="5"/>
          </p:cNvCxnSpPr>
          <p:nvPr/>
        </p:nvCxnSpPr>
        <p:spPr>
          <a:xfrm>
            <a:off x="4019605" y="4882782"/>
            <a:ext cx="1049621" cy="64730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262D5802-5070-8084-D1BB-3C5A84A8E6F2}"/>
              </a:ext>
            </a:extLst>
          </p:cNvPr>
          <p:cNvCxnSpPr>
            <a:cxnSpLocks/>
            <a:stCxn id="17" idx="3"/>
          </p:cNvCxnSpPr>
          <p:nvPr/>
        </p:nvCxnSpPr>
        <p:spPr>
          <a:xfrm flipH="1">
            <a:off x="6329082" y="4841084"/>
            <a:ext cx="2017191" cy="75289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22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D1A3B-B650-81E5-ACE1-DDB3C2928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884EA3-AC1E-75E8-E282-65BEA9770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E8867B-8B92-2BD3-B724-1D820D7462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34315B-481B-93CC-5332-BC5593BDE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18" y="1160208"/>
            <a:ext cx="8304964" cy="489054"/>
          </a:xfrm>
        </p:spPr>
        <p:txBody>
          <a:bodyPr>
            <a:normAutofit/>
          </a:bodyPr>
          <a:lstStyle/>
          <a:p>
            <a:r>
              <a:rPr lang="en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of similarity matrix</a:t>
            </a:r>
            <a:endParaRPr lang="en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37C39CE-8329-3A06-3499-FB9D313D2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45" y="1608680"/>
            <a:ext cx="8000310" cy="506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8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9E1B7-C5B0-358D-56EE-00A191513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E2185-1423-BF0C-7D14-410ECCFE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2058AA-A99E-1E00-87C2-7C655B0DFA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1BE5B2-BC4E-78A5-77E8-0C848AA0D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518" y="1160208"/>
            <a:ext cx="8304964" cy="489054"/>
          </a:xfrm>
        </p:spPr>
        <p:txBody>
          <a:bodyPr>
            <a:normAutofit/>
          </a:bodyPr>
          <a:lstStyle/>
          <a:p>
            <a:r>
              <a:rPr lang="en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Ablation Study</a:t>
            </a:r>
            <a:endParaRPr lang="en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38BDA57-7C02-2568-5832-F59B8AA58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4" y="1725782"/>
            <a:ext cx="7772400" cy="1591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F0628E-C332-EA56-E188-4E73C3252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88" y="4184293"/>
            <a:ext cx="6793987" cy="24674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1A23B61-A529-3FCB-DF64-C41BCA74B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683" y="3429000"/>
            <a:ext cx="3926081" cy="566651"/>
          </a:xfrm>
          <a:prstGeom prst="rect">
            <a:avLst/>
          </a:prstGeom>
        </p:spPr>
      </p:pic>
      <p:sp>
        <p:nvSpPr>
          <p:cNvPr id="8" name="内容占位符 5">
            <a:extLst>
              <a:ext uri="{FF2B5EF4-FFF2-40B4-BE49-F238E27FC236}">
                <a16:creationId xmlns:a16="http://schemas.microsoft.com/office/drawing/2014/main" id="{46CF545A-47AC-AAC1-B3B4-CF94CA980D9C}"/>
              </a:ext>
            </a:extLst>
          </p:cNvPr>
          <p:cNvSpPr txBox="1">
            <a:spLocks/>
          </p:cNvSpPr>
          <p:nvPr/>
        </p:nvSpPr>
        <p:spPr bwMode="auto">
          <a:xfrm>
            <a:off x="323099" y="3411251"/>
            <a:ext cx="3418584" cy="48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4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1pPr>
            <a:lvl2pPr marL="805180" indent="-351155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defRPr sz="20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 Analysis</a:t>
            </a:r>
            <a:endParaRPr lang="en" altLang="zh-CN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22A9C72-794D-CD86-BECA-8F81266751FA}"/>
              </a:ext>
            </a:extLst>
          </p:cNvPr>
          <p:cNvSpPr/>
          <p:nvPr/>
        </p:nvSpPr>
        <p:spPr bwMode="auto">
          <a:xfrm>
            <a:off x="5223642" y="3541493"/>
            <a:ext cx="262758" cy="35831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0544BB7-D852-560F-87AE-73402316F969}"/>
              </a:ext>
            </a:extLst>
          </p:cNvPr>
          <p:cNvSpPr/>
          <p:nvPr/>
        </p:nvSpPr>
        <p:spPr bwMode="auto">
          <a:xfrm>
            <a:off x="6091659" y="3541493"/>
            <a:ext cx="262758" cy="35831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E94526D-2D3D-F3A9-D012-7BA0B8330CE3}"/>
              </a:ext>
            </a:extLst>
          </p:cNvPr>
          <p:cNvSpPr/>
          <p:nvPr/>
        </p:nvSpPr>
        <p:spPr bwMode="auto">
          <a:xfrm>
            <a:off x="6968359" y="3541493"/>
            <a:ext cx="262758" cy="35831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任意形状 11">
            <a:extLst>
              <a:ext uri="{FF2B5EF4-FFF2-40B4-BE49-F238E27FC236}">
                <a16:creationId xmlns:a16="http://schemas.microsoft.com/office/drawing/2014/main" id="{D67DF86F-32FD-F246-7749-E36FD430D3A0}"/>
              </a:ext>
            </a:extLst>
          </p:cNvPr>
          <p:cNvSpPr/>
          <p:nvPr/>
        </p:nvSpPr>
        <p:spPr bwMode="auto">
          <a:xfrm>
            <a:off x="7673089" y="4630366"/>
            <a:ext cx="1252500" cy="250825"/>
          </a:xfrm>
          <a:custGeom>
            <a:avLst/>
            <a:gdLst>
              <a:gd name="connsiteX0" fmla="*/ 0 w 632298"/>
              <a:gd name="connsiteY0" fmla="*/ 1254869 h 1254869"/>
              <a:gd name="connsiteX1" fmla="*/ 291830 w 632298"/>
              <a:gd name="connsiteY1" fmla="*/ 1 h 1254869"/>
              <a:gd name="connsiteX2" fmla="*/ 632298 w 632298"/>
              <a:gd name="connsiteY2" fmla="*/ 1245142 h 125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2298" h="1254869">
                <a:moveTo>
                  <a:pt x="0" y="1254869"/>
                </a:moveTo>
                <a:cubicBezTo>
                  <a:pt x="93223" y="628245"/>
                  <a:pt x="186447" y="1622"/>
                  <a:pt x="291830" y="1"/>
                </a:cubicBezTo>
                <a:cubicBezTo>
                  <a:pt x="397213" y="-1620"/>
                  <a:pt x="585281" y="1053831"/>
                  <a:pt x="632298" y="1245142"/>
                </a:cubicBezTo>
              </a:path>
            </a:pathLst>
          </a:custGeom>
          <a:noFill/>
          <a:ln w="9525">
            <a:solidFill>
              <a:srgbClr val="000000"/>
            </a:solidFill>
            <a:miter lim="800000"/>
          </a:ln>
        </p:spPr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D5735DB1-F198-5535-3546-EA958248D3DE}"/>
              </a:ext>
            </a:extLst>
          </p:cNvPr>
          <p:cNvCxnSpPr/>
          <p:nvPr/>
        </p:nvCxnSpPr>
        <p:spPr>
          <a:xfrm flipV="1">
            <a:off x="7548664" y="4348264"/>
            <a:ext cx="457200" cy="28210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5383F2C3-4AE3-A8CD-EA7D-7F2AC9F0C5F0}"/>
              </a:ext>
            </a:extLst>
          </p:cNvPr>
          <p:cNvCxnSpPr>
            <a:cxnSpLocks/>
          </p:cNvCxnSpPr>
          <p:nvPr/>
        </p:nvCxnSpPr>
        <p:spPr>
          <a:xfrm>
            <a:off x="8468389" y="4354352"/>
            <a:ext cx="457200" cy="28938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ABA42D32-9655-5832-8A22-8E4D27786AE7}"/>
              </a:ext>
            </a:extLst>
          </p:cNvPr>
          <p:cNvSpPr/>
          <p:nvPr/>
        </p:nvSpPr>
        <p:spPr bwMode="auto">
          <a:xfrm>
            <a:off x="998595" y="5814524"/>
            <a:ext cx="262758" cy="1485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9A0C46C-F165-B062-42B6-583BB891249B}"/>
              </a:ext>
            </a:extLst>
          </p:cNvPr>
          <p:cNvSpPr/>
          <p:nvPr/>
        </p:nvSpPr>
        <p:spPr bwMode="auto">
          <a:xfrm>
            <a:off x="3262824" y="5814524"/>
            <a:ext cx="262758" cy="1485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ACCC237-565C-CB52-A1C2-A7B2FC3279DE}"/>
              </a:ext>
            </a:extLst>
          </p:cNvPr>
          <p:cNvSpPr/>
          <p:nvPr/>
        </p:nvSpPr>
        <p:spPr bwMode="auto">
          <a:xfrm>
            <a:off x="5527053" y="5740258"/>
            <a:ext cx="262758" cy="1485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220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26D7D-D18B-B4B4-620D-575F6A56A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C4F3F-1A2C-85FC-29B9-2483D456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70C86A-45D1-BB0F-F432-840EB6D8BE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413D1E-87BD-E39B-65BB-383B1B5D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542"/>
          <a:stretch/>
        </p:blipFill>
        <p:spPr>
          <a:xfrm>
            <a:off x="0" y="2071293"/>
            <a:ext cx="9149066" cy="3947670"/>
          </a:xfrm>
          <a:prstGeom prst="rect">
            <a:avLst/>
          </a:prstGeom>
        </p:spPr>
      </p:pic>
      <p:sp>
        <p:nvSpPr>
          <p:cNvPr id="3" name="内容占位符 5">
            <a:extLst>
              <a:ext uri="{FF2B5EF4-FFF2-40B4-BE49-F238E27FC236}">
                <a16:creationId xmlns:a16="http://schemas.microsoft.com/office/drawing/2014/main" id="{BC4FDFEF-81E2-4BD8-9CD8-2B12740AE85C}"/>
              </a:ext>
            </a:extLst>
          </p:cNvPr>
          <p:cNvSpPr txBox="1">
            <a:spLocks/>
          </p:cNvSpPr>
          <p:nvPr/>
        </p:nvSpPr>
        <p:spPr bwMode="auto">
          <a:xfrm>
            <a:off x="383918" y="1312608"/>
            <a:ext cx="8304964" cy="48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4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1pPr>
            <a:lvl2pPr marL="805180" indent="-351155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defRPr sz="20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 Results (CIRR)</a:t>
            </a:r>
            <a:endParaRPr lang="en" altLang="zh-CN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A863851-5373-733B-4569-D48BA57D6367}"/>
              </a:ext>
            </a:extLst>
          </p:cNvPr>
          <p:cNvSpPr/>
          <p:nvPr/>
        </p:nvSpPr>
        <p:spPr bwMode="auto">
          <a:xfrm>
            <a:off x="1272810" y="1779891"/>
            <a:ext cx="5576835" cy="5828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4727029-D33B-21F4-9C80-72CB46493A5B}"/>
              </a:ext>
            </a:extLst>
          </p:cNvPr>
          <p:cNvSpPr txBox="1"/>
          <p:nvPr/>
        </p:nvSpPr>
        <p:spPr>
          <a:xfrm>
            <a:off x="4814244" y="2037367"/>
            <a:ext cx="25603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Retrieval Results</a:t>
            </a:r>
            <a:endParaRPr kumimoji="1" lang="zh-CN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DFBB9E-93BD-DEFB-C395-16F44A98F1D3}"/>
              </a:ext>
            </a:extLst>
          </p:cNvPr>
          <p:cNvSpPr txBox="1"/>
          <p:nvPr/>
        </p:nvSpPr>
        <p:spPr>
          <a:xfrm>
            <a:off x="1364849" y="2037366"/>
            <a:ext cx="10422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Query</a:t>
            </a:r>
            <a:endParaRPr kumimoji="1" lang="zh-CN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AC763A-90E2-8B3C-EB83-3828A67DC96F}"/>
              </a:ext>
            </a:extLst>
          </p:cNvPr>
          <p:cNvSpPr/>
          <p:nvPr/>
        </p:nvSpPr>
        <p:spPr bwMode="auto">
          <a:xfrm>
            <a:off x="383918" y="2705152"/>
            <a:ext cx="2994902" cy="145425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3689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DADF0-A9CC-0C45-3C43-C89E4474D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组合 1086">
            <a:extLst>
              <a:ext uri="{FF2B5EF4-FFF2-40B4-BE49-F238E27FC236}">
                <a16:creationId xmlns:a16="http://schemas.microsoft.com/office/drawing/2014/main" id="{FFB8E141-68BC-7D2A-6D54-C67F0F6E7737}"/>
              </a:ext>
            </a:extLst>
          </p:cNvPr>
          <p:cNvGrpSpPr/>
          <p:nvPr/>
        </p:nvGrpSpPr>
        <p:grpSpPr>
          <a:xfrm>
            <a:off x="1705207" y="4399187"/>
            <a:ext cx="2459680" cy="1835257"/>
            <a:chOff x="1705207" y="4399187"/>
            <a:chExt cx="2459680" cy="1835257"/>
          </a:xfrm>
        </p:grpSpPr>
        <p:pic>
          <p:nvPicPr>
            <p:cNvPr id="1074" name="图片 1073">
              <a:extLst>
                <a:ext uri="{FF2B5EF4-FFF2-40B4-BE49-F238E27FC236}">
                  <a16:creationId xmlns:a16="http://schemas.microsoft.com/office/drawing/2014/main" id="{60CB42F6-FCA4-AE72-8DF8-B8107B2D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5207" y="4399187"/>
              <a:ext cx="2459680" cy="1788034"/>
            </a:xfrm>
            <a:prstGeom prst="rect">
              <a:avLst/>
            </a:prstGeom>
          </p:spPr>
        </p:pic>
        <p:sp>
          <p:nvSpPr>
            <p:cNvPr id="1085" name="矩形 1084">
              <a:extLst>
                <a:ext uri="{FF2B5EF4-FFF2-40B4-BE49-F238E27FC236}">
                  <a16:creationId xmlns:a16="http://schemas.microsoft.com/office/drawing/2014/main" id="{FEDC4F02-F2CA-31DF-C12A-7A1F5048CE1F}"/>
                </a:ext>
              </a:extLst>
            </p:cNvPr>
            <p:cNvSpPr/>
            <p:nvPr/>
          </p:nvSpPr>
          <p:spPr bwMode="auto">
            <a:xfrm>
              <a:off x="2020972" y="5499661"/>
              <a:ext cx="519027" cy="7078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075" name="矩形 1074">
              <a:extLst>
                <a:ext uri="{FF2B5EF4-FFF2-40B4-BE49-F238E27FC236}">
                  <a16:creationId xmlns:a16="http://schemas.microsoft.com/office/drawing/2014/main" id="{EBF2514A-39C1-40BF-400D-F24693203B61}"/>
                </a:ext>
              </a:extLst>
            </p:cNvPr>
            <p:cNvSpPr/>
            <p:nvPr/>
          </p:nvSpPr>
          <p:spPr bwMode="auto">
            <a:xfrm>
              <a:off x="2590046" y="5974624"/>
              <a:ext cx="1297080" cy="2598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076" name="文本框 1075">
              <a:extLst>
                <a:ext uri="{FF2B5EF4-FFF2-40B4-BE49-F238E27FC236}">
                  <a16:creationId xmlns:a16="http://schemas.microsoft.com/office/drawing/2014/main" id="{E2422C99-7820-31C2-144D-5B3C89024C31}"/>
                </a:ext>
              </a:extLst>
            </p:cNvPr>
            <p:cNvSpPr txBox="1"/>
            <p:nvPr/>
          </p:nvSpPr>
          <p:spPr>
            <a:xfrm>
              <a:off x="2600719" y="5902228"/>
              <a:ext cx="1188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>
                  <a:latin typeface="Times New Roman" panose="02020603050405020304" pitchFamily="18" charset="0"/>
                  <a:ea typeface="Kaiti SC" panose="02010600040101010101" pitchFamily="2" charset="-122"/>
                  <a:cs typeface="Times New Roman" panose="02020603050405020304" pitchFamily="18" charset="0"/>
                </a:rPr>
                <a:t>Common</a:t>
              </a:r>
              <a:r>
                <a:rPr kumimoji="1" lang="zh-CN" altLang="en-US" sz="1200" dirty="0">
                  <a:latin typeface="Times New Roman" panose="02020603050405020304" pitchFamily="18" charset="0"/>
                  <a:ea typeface="Kaiti SC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200" dirty="0">
                  <a:latin typeface="Times New Roman" panose="02020603050405020304" pitchFamily="18" charset="0"/>
                  <a:ea typeface="Kaiti SC" panose="02010600040101010101" pitchFamily="2" charset="-122"/>
                  <a:cs typeface="Times New Roman" panose="02020603050405020304" pitchFamily="18" charset="0"/>
                </a:rPr>
                <a:t>space</a:t>
              </a:r>
              <a:endParaRPr kumimoji="1" lang="zh-CN" altLang="en-US" sz="12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83" name="梯形 1082">
              <a:extLst>
                <a:ext uri="{FF2B5EF4-FFF2-40B4-BE49-F238E27FC236}">
                  <a16:creationId xmlns:a16="http://schemas.microsoft.com/office/drawing/2014/main" id="{1A31341F-4A2C-B3BD-1F73-7E9C76974DA1}"/>
                </a:ext>
              </a:extLst>
            </p:cNvPr>
            <p:cNvSpPr/>
            <p:nvPr/>
          </p:nvSpPr>
          <p:spPr bwMode="auto">
            <a:xfrm rot="5400000">
              <a:off x="1995583" y="5601917"/>
              <a:ext cx="601002" cy="487830"/>
            </a:xfrm>
            <a:prstGeom prst="trapezoid">
              <a:avLst>
                <a:gd name="adj" fmla="val 37850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4" name="文本框 1083">
                  <a:extLst>
                    <a:ext uri="{FF2B5EF4-FFF2-40B4-BE49-F238E27FC236}">
                      <a16:creationId xmlns:a16="http://schemas.microsoft.com/office/drawing/2014/main" id="{814944B2-080C-5157-B7FA-8EDC4120B131}"/>
                    </a:ext>
                  </a:extLst>
                </p:cNvPr>
                <p:cNvSpPr txBox="1"/>
                <p:nvPr/>
              </p:nvSpPr>
              <p:spPr>
                <a:xfrm>
                  <a:off x="2097775" y="5679808"/>
                  <a:ext cx="375937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17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Kaiti SC" panose="02010600040101010101" pitchFamily="2" charset="-122"/>
                            <a:cs typeface="Times New Roman" panose="02020603050405020304" pitchFamily="18" charset="0"/>
                          </a:rPr>
                          <m:t>h</m:t>
                        </m:r>
                      </m:oMath>
                    </m:oMathPara>
                  </a14:m>
                  <a:endParaRPr kumimoji="1" lang="zh-CN" altLang="en-US" sz="1700" b="0" dirty="0">
                    <a:solidFill>
                      <a:schemeClr val="bg1"/>
                    </a:solidFill>
                    <a:latin typeface="Kaiti SC" panose="02010600040101010101" pitchFamily="2" charset="-122"/>
                    <a:ea typeface="Kaiti SC" panose="0201060004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84" name="文本框 1083">
                  <a:extLst>
                    <a:ext uri="{FF2B5EF4-FFF2-40B4-BE49-F238E27FC236}">
                      <a16:creationId xmlns:a16="http://schemas.microsoft.com/office/drawing/2014/main" id="{814944B2-080C-5157-B7FA-8EDC4120B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7775" y="5679808"/>
                  <a:ext cx="375937" cy="3539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37" name="图片 1036">
            <a:extLst>
              <a:ext uri="{FF2B5EF4-FFF2-40B4-BE49-F238E27FC236}">
                <a16:creationId xmlns:a16="http://schemas.microsoft.com/office/drawing/2014/main" id="{E890B5F5-4C60-99F0-E42D-E98E392E6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830" y="1625183"/>
            <a:ext cx="2459680" cy="178803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4486445-015F-E4CF-AC08-4BB4B2E0C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Background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1DD219-41C6-C25E-B753-690D7161BB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6F82752-7B6A-394B-C97F-282EEB0FF817}"/>
              </a:ext>
            </a:extLst>
          </p:cNvPr>
          <p:cNvSpPr txBox="1"/>
          <p:nvPr/>
        </p:nvSpPr>
        <p:spPr>
          <a:xfrm>
            <a:off x="3312" y="1211484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Retrieval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7A8B4E6-946A-B8E0-B23D-134B5FDFFED2}"/>
              </a:ext>
            </a:extLst>
          </p:cNvPr>
          <p:cNvSpPr txBox="1"/>
          <p:nvPr/>
        </p:nvSpPr>
        <p:spPr>
          <a:xfrm>
            <a:off x="0" y="3880380"/>
            <a:ext cx="3108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Text-to-Image Retrieval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像狗狗的阿比西尼亞貓連法老都臣服？6大特徵及收編注意事項- 預約怪獸">
            <a:extLst>
              <a:ext uri="{FF2B5EF4-FFF2-40B4-BE49-F238E27FC236}">
                <a16:creationId xmlns:a16="http://schemas.microsoft.com/office/drawing/2014/main" id="{CB3FA98D-79BF-7189-43F8-0D4DDB9B1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57"/>
          <a:stretch/>
        </p:blipFill>
        <p:spPr bwMode="auto">
          <a:xfrm>
            <a:off x="774732" y="2505633"/>
            <a:ext cx="901698" cy="964735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F0514FB-4B41-15D9-2310-834BDE1069CB}"/>
              </a:ext>
            </a:extLst>
          </p:cNvPr>
          <p:cNvSpPr txBox="1"/>
          <p:nvPr/>
        </p:nvSpPr>
        <p:spPr>
          <a:xfrm>
            <a:off x="494438" y="5463287"/>
            <a:ext cx="134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000" dirty="0">
                <a:latin typeface="Kaiti SC" panose="02010600040101010101" pitchFamily="2" charset="-122"/>
                <a:ea typeface="Kaiti SC" panose="02010600040101010101" pitchFamily="2" charset="-122"/>
              </a:rPr>
              <a:t>A cat in the hat</a:t>
            </a:r>
            <a:endParaRPr kumimoji="1" lang="zh-CN" altLang="en-US" sz="20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5CA65C8-86D7-BC77-D083-0DC9376DEA61}"/>
              </a:ext>
            </a:extLst>
          </p:cNvPr>
          <p:cNvGrpSpPr/>
          <p:nvPr/>
        </p:nvGrpSpPr>
        <p:grpSpPr>
          <a:xfrm>
            <a:off x="4304486" y="4610767"/>
            <a:ext cx="1381571" cy="1407740"/>
            <a:chOff x="3438679" y="4555389"/>
            <a:chExt cx="1648680" cy="1679908"/>
          </a:xfrm>
        </p:grpSpPr>
        <p:pic>
          <p:nvPicPr>
            <p:cNvPr id="1036" name="Picture 12" descr="Кошка в шляпке - 68 фото">
              <a:extLst>
                <a:ext uri="{FF2B5EF4-FFF2-40B4-BE49-F238E27FC236}">
                  <a16:creationId xmlns:a16="http://schemas.microsoft.com/office/drawing/2014/main" id="{994F8E3D-1BB7-E3D6-464B-2AF3F6E913C8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7"/>
            <a:stretch/>
          </p:blipFill>
          <p:spPr bwMode="auto">
            <a:xfrm>
              <a:off x="3438679" y="4555389"/>
              <a:ext cx="1537199" cy="164159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A366387-3E68-88F3-DA90-851B76C5C3D5}"/>
                </a:ext>
              </a:extLst>
            </p:cNvPr>
            <p:cNvGrpSpPr/>
            <p:nvPr/>
          </p:nvGrpSpPr>
          <p:grpSpPr>
            <a:xfrm>
              <a:off x="4404062" y="5923108"/>
              <a:ext cx="683297" cy="312189"/>
              <a:chOff x="4493945" y="3093197"/>
              <a:chExt cx="683297" cy="312189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886ACFFD-BD43-2480-7120-E427B8C9FC3A}"/>
                  </a:ext>
                </a:extLst>
              </p:cNvPr>
              <p:cNvSpPr/>
              <p:nvPr/>
            </p:nvSpPr>
            <p:spPr bwMode="auto">
              <a:xfrm>
                <a:off x="4572000" y="3122282"/>
                <a:ext cx="493123" cy="249608"/>
              </a:xfrm>
              <a:prstGeom prst="rect">
                <a:avLst/>
              </a:prstGeom>
              <a:solidFill>
                <a:srgbClr val="1D03FE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2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4661D81-8548-ACDA-5195-C9E1749C1C7C}"/>
                  </a:ext>
                </a:extLst>
              </p:cNvPr>
              <p:cNvSpPr txBox="1"/>
              <p:nvPr/>
            </p:nvSpPr>
            <p:spPr>
              <a:xfrm>
                <a:off x="4493945" y="3093197"/>
                <a:ext cx="683297" cy="312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1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0.9012</a:t>
                </a:r>
                <a:endParaRPr kumimoji="1" lang="zh-CN" altLang="en-US" sz="11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1899671-8DDD-748E-8316-6AAC7E631326}"/>
              </a:ext>
            </a:extLst>
          </p:cNvPr>
          <p:cNvGrpSpPr/>
          <p:nvPr/>
        </p:nvGrpSpPr>
        <p:grpSpPr>
          <a:xfrm>
            <a:off x="7645070" y="4598986"/>
            <a:ext cx="1379868" cy="1405936"/>
            <a:chOff x="7360990" y="4582862"/>
            <a:chExt cx="1646647" cy="1677755"/>
          </a:xfrm>
        </p:grpSpPr>
        <p:pic>
          <p:nvPicPr>
            <p:cNvPr id="1034" name="Picture 10" descr="Обои кошка, кот, роза, шляпка на телефон и рабочий стол, раздел кошки,  разрешение 2052x1351 - скачать">
              <a:extLst>
                <a:ext uri="{FF2B5EF4-FFF2-40B4-BE49-F238E27FC236}">
                  <a16:creationId xmlns:a16="http://schemas.microsoft.com/office/drawing/2014/main" id="{2687C1F5-EE6C-A62B-2536-5AA0EC7F3226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9" r="30391"/>
            <a:stretch/>
          </p:blipFill>
          <p:spPr bwMode="auto">
            <a:xfrm>
              <a:off x="7360990" y="4582862"/>
              <a:ext cx="1537199" cy="164159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0D1662A9-F821-1ADA-0D63-3AEC5DA9356C}"/>
                </a:ext>
              </a:extLst>
            </p:cNvPr>
            <p:cNvGrpSpPr/>
            <p:nvPr/>
          </p:nvGrpSpPr>
          <p:grpSpPr>
            <a:xfrm>
              <a:off x="8324341" y="5948428"/>
              <a:ext cx="683296" cy="312189"/>
              <a:chOff x="4493945" y="3093197"/>
              <a:chExt cx="683296" cy="312189"/>
            </a:xfrm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4C703DC0-1AE4-AD23-E834-EBEB1C06960C}"/>
                  </a:ext>
                </a:extLst>
              </p:cNvPr>
              <p:cNvSpPr/>
              <p:nvPr/>
            </p:nvSpPr>
            <p:spPr bwMode="auto">
              <a:xfrm>
                <a:off x="4572000" y="3122282"/>
                <a:ext cx="493123" cy="249608"/>
              </a:xfrm>
              <a:prstGeom prst="rect">
                <a:avLst/>
              </a:prstGeom>
              <a:solidFill>
                <a:srgbClr val="1D03FE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2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52CDB716-381A-2EEA-CF9F-423DBB9C66BB}"/>
                  </a:ext>
                </a:extLst>
              </p:cNvPr>
              <p:cNvSpPr txBox="1"/>
              <p:nvPr/>
            </p:nvSpPr>
            <p:spPr>
              <a:xfrm>
                <a:off x="4493945" y="3093197"/>
                <a:ext cx="683296" cy="312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1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0.8109</a:t>
                </a:r>
                <a:endParaRPr kumimoji="1" lang="zh-CN" altLang="en-US" sz="11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0C6EA10F-7008-D397-2E1E-7CCE0AD91AA7}"/>
              </a:ext>
            </a:extLst>
          </p:cNvPr>
          <p:cNvSpPr txBox="1"/>
          <p:nvPr/>
        </p:nvSpPr>
        <p:spPr>
          <a:xfrm>
            <a:off x="3041741" y="3518618"/>
            <a:ext cx="3651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Require: </a:t>
            </a:r>
            <a:r>
              <a:rPr kumimoji="1" lang="en-US" altLang="zh-CN" sz="20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high visual similarity</a:t>
            </a:r>
            <a:endParaRPr kumimoji="1" lang="zh-CN" altLang="en-US" sz="2000" dirty="0">
              <a:solidFill>
                <a:srgbClr val="C00000"/>
              </a:solidFill>
              <a:latin typeface="Hannotate SC" panose="03000500000000000000" pitchFamily="66" charset="-122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5A317995-D342-6757-49C9-DA68C5C4DE5F}"/>
              </a:ext>
            </a:extLst>
          </p:cNvPr>
          <p:cNvSpPr txBox="1"/>
          <p:nvPr/>
        </p:nvSpPr>
        <p:spPr>
          <a:xfrm>
            <a:off x="1819091" y="6400391"/>
            <a:ext cx="4136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Require: </a:t>
            </a:r>
            <a:r>
              <a:rPr kumimoji="1" lang="en-US" altLang="zh-CN" sz="20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rPr>
              <a:t>detailed text description</a:t>
            </a:r>
            <a:endParaRPr kumimoji="1" lang="zh-CN" altLang="en-US" sz="2000" dirty="0">
              <a:solidFill>
                <a:srgbClr val="C00000"/>
              </a:solidFill>
              <a:latin typeface="Hannotate SC" panose="03000500000000000000" pitchFamily="66" charset="-122"/>
              <a:ea typeface="Hannotate SC" panose="03000500000000000000" pitchFamily="66" charset="-122"/>
              <a:cs typeface="Times New Roman" panose="02020603050405020304" pitchFamily="18" charset="0"/>
            </a:endParaRPr>
          </a:p>
        </p:txBody>
      </p:sp>
      <p:cxnSp>
        <p:nvCxnSpPr>
          <p:cNvPr id="1033" name="肘形连接符 1032">
            <a:extLst>
              <a:ext uri="{FF2B5EF4-FFF2-40B4-BE49-F238E27FC236}">
                <a16:creationId xmlns:a16="http://schemas.microsoft.com/office/drawing/2014/main" id="{474D4A77-FB22-F38A-F618-741DCA1A6E6F}"/>
              </a:ext>
            </a:extLst>
          </p:cNvPr>
          <p:cNvCxnSpPr>
            <a:stCxn id="3" idx="2"/>
            <a:endCxn id="1032" idx="2"/>
          </p:cNvCxnSpPr>
          <p:nvPr/>
        </p:nvCxnSpPr>
        <p:spPr>
          <a:xfrm rot="5400000" flipH="1" flipV="1">
            <a:off x="4592088" y="-224616"/>
            <a:ext cx="328477" cy="7061492"/>
          </a:xfrm>
          <a:prstGeom prst="bentConnector3">
            <a:avLst>
              <a:gd name="adj1" fmla="val -115990"/>
            </a:avLst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53" name="组合 1052">
            <a:extLst>
              <a:ext uri="{FF2B5EF4-FFF2-40B4-BE49-F238E27FC236}">
                <a16:creationId xmlns:a16="http://schemas.microsoft.com/office/drawing/2014/main" id="{E3B9FD15-87BB-A1F8-906B-28A00094BA4F}"/>
              </a:ext>
            </a:extLst>
          </p:cNvPr>
          <p:cNvGrpSpPr/>
          <p:nvPr/>
        </p:nvGrpSpPr>
        <p:grpSpPr>
          <a:xfrm>
            <a:off x="3875275" y="1255998"/>
            <a:ext cx="5180276" cy="2007396"/>
            <a:chOff x="3875275" y="1255998"/>
            <a:chExt cx="5180276" cy="2007396"/>
          </a:xfrm>
        </p:grpSpPr>
        <p:pic>
          <p:nvPicPr>
            <p:cNvPr id="1027" name="图片 1026">
              <a:extLst>
                <a:ext uri="{FF2B5EF4-FFF2-40B4-BE49-F238E27FC236}">
                  <a16:creationId xmlns:a16="http://schemas.microsoft.com/office/drawing/2014/main" id="{3F312A4E-6748-D088-8BF6-21CA5031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5275" y="1263609"/>
              <a:ext cx="590276" cy="476761"/>
            </a:xfrm>
            <a:prstGeom prst="rect">
              <a:avLst/>
            </a:prstGeom>
          </p:spPr>
        </p:pic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023C9F26-32B7-C703-A270-37A78DB93315}"/>
                </a:ext>
              </a:extLst>
            </p:cNvPr>
            <p:cNvGrpSpPr/>
            <p:nvPr/>
          </p:nvGrpSpPr>
          <p:grpSpPr>
            <a:xfrm>
              <a:off x="4301252" y="1762685"/>
              <a:ext cx="1384805" cy="1406496"/>
              <a:chOff x="3401177" y="1756985"/>
              <a:chExt cx="1647044" cy="1672843"/>
            </a:xfrm>
          </p:grpSpPr>
          <p:pic>
            <p:nvPicPr>
              <p:cNvPr id="1028" name="Picture 4" descr="超过50000 张关于“黃狗”和“狗”的免费图片- Pixabay">
                <a:extLst>
                  <a:ext uri="{FF2B5EF4-FFF2-40B4-BE49-F238E27FC236}">
                    <a16:creationId xmlns:a16="http://schemas.microsoft.com/office/drawing/2014/main" id="{C73EC623-42C1-454C-68B6-29B1BC1F84ED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974" b="5603"/>
              <a:stretch/>
            </p:blipFill>
            <p:spPr bwMode="auto">
              <a:xfrm>
                <a:off x="3401177" y="1756985"/>
                <a:ext cx="1537199" cy="1642842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0C396EFD-3FAB-E29A-4D71-6C4A2E226D15}"/>
                  </a:ext>
                </a:extLst>
              </p:cNvPr>
              <p:cNvGrpSpPr/>
              <p:nvPr/>
            </p:nvGrpSpPr>
            <p:grpSpPr>
              <a:xfrm>
                <a:off x="4367197" y="3118677"/>
                <a:ext cx="681024" cy="311151"/>
                <a:chOff x="4493945" y="3093197"/>
                <a:chExt cx="681024" cy="311151"/>
              </a:xfrm>
            </p:grpSpPr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6A127F73-1EB6-BE94-D540-ED979F2656E8}"/>
                    </a:ext>
                  </a:extLst>
                </p:cNvPr>
                <p:cNvSpPr/>
                <p:nvPr/>
              </p:nvSpPr>
              <p:spPr bwMode="auto">
                <a:xfrm>
                  <a:off x="4572000" y="3122282"/>
                  <a:ext cx="493123" cy="249608"/>
                </a:xfrm>
                <a:prstGeom prst="rect">
                  <a:avLst/>
                </a:prstGeom>
                <a:solidFill>
                  <a:srgbClr val="1D03FE"/>
                </a:solidFill>
                <a:ln w="9525">
                  <a:noFill/>
                  <a:miter lim="800000"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 eaLnBrk="1" hangingPunct="1"/>
                  <a:endParaRPr kumimoji="1" lang="zh-CN" altLang="en-US" sz="12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1FDB4A44-AF6B-759E-2549-0B5E9DFBDF5C}"/>
                    </a:ext>
                  </a:extLst>
                </p:cNvPr>
                <p:cNvSpPr txBox="1"/>
                <p:nvPr/>
              </p:nvSpPr>
              <p:spPr>
                <a:xfrm>
                  <a:off x="4493945" y="3093197"/>
                  <a:ext cx="681024" cy="311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100" b="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黑体" pitchFamily="49" charset="-122"/>
                      <a:cs typeface="Times New Roman" panose="02020603050405020304" pitchFamily="18" charset="0"/>
                    </a:rPr>
                    <a:t>0.8116</a:t>
                  </a:r>
                  <a:endParaRPr kumimoji="1" lang="zh-CN" altLang="en-US" sz="11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FAA853E7-FB74-0DB5-D1F7-8B6FA28FAD5A}"/>
                </a:ext>
              </a:extLst>
            </p:cNvPr>
            <p:cNvGrpSpPr/>
            <p:nvPr/>
          </p:nvGrpSpPr>
          <p:grpSpPr>
            <a:xfrm>
              <a:off x="5817619" y="1762685"/>
              <a:ext cx="1384805" cy="1406495"/>
              <a:chOff x="5090894" y="1756985"/>
              <a:chExt cx="1647045" cy="1672842"/>
            </a:xfrm>
          </p:grpSpPr>
          <p:pic>
            <p:nvPicPr>
              <p:cNvPr id="1030" name="Picture 6" descr="狗黄狗宠物- Pixabay上的免费照片">
                <a:extLst>
                  <a:ext uri="{FF2B5EF4-FFF2-40B4-BE49-F238E27FC236}">
                    <a16:creationId xmlns:a16="http://schemas.microsoft.com/office/drawing/2014/main" id="{BCEB9447-9899-3F41-B523-29184891C5DC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73" r="19163"/>
              <a:stretch/>
            </p:blipFill>
            <p:spPr bwMode="auto">
              <a:xfrm>
                <a:off x="5090894" y="1756985"/>
                <a:ext cx="1537199" cy="1641599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56221041-7D51-4C31-03BF-BA96653A1A10}"/>
                  </a:ext>
                </a:extLst>
              </p:cNvPr>
              <p:cNvGrpSpPr/>
              <p:nvPr/>
            </p:nvGrpSpPr>
            <p:grpSpPr>
              <a:xfrm>
                <a:off x="6056914" y="3118676"/>
                <a:ext cx="681025" cy="311151"/>
                <a:chOff x="4493945" y="3093197"/>
                <a:chExt cx="681025" cy="311151"/>
              </a:xfrm>
            </p:grpSpPr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9F231AD1-8366-1ECE-E5F4-D882A6891E46}"/>
                    </a:ext>
                  </a:extLst>
                </p:cNvPr>
                <p:cNvSpPr/>
                <p:nvPr/>
              </p:nvSpPr>
              <p:spPr bwMode="auto">
                <a:xfrm>
                  <a:off x="4572000" y="3122282"/>
                  <a:ext cx="493123" cy="249608"/>
                </a:xfrm>
                <a:prstGeom prst="rect">
                  <a:avLst/>
                </a:prstGeom>
                <a:solidFill>
                  <a:srgbClr val="1D03FE"/>
                </a:solidFill>
                <a:ln w="9525">
                  <a:noFill/>
                  <a:miter lim="800000"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 eaLnBrk="1" hangingPunct="1"/>
                  <a:endParaRPr kumimoji="1" lang="zh-CN" altLang="en-US" sz="12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F20A15F4-ADC4-115F-1093-60852C200E65}"/>
                    </a:ext>
                  </a:extLst>
                </p:cNvPr>
                <p:cNvSpPr txBox="1"/>
                <p:nvPr/>
              </p:nvSpPr>
              <p:spPr>
                <a:xfrm>
                  <a:off x="4493945" y="3093197"/>
                  <a:ext cx="681025" cy="311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100" b="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黑体" pitchFamily="49" charset="-122"/>
                      <a:cs typeface="Times New Roman" panose="02020603050405020304" pitchFamily="18" charset="0"/>
                    </a:rPr>
                    <a:t>0.7942</a:t>
                  </a:r>
                  <a:endParaRPr kumimoji="1" lang="zh-CN" altLang="en-US" sz="11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04DC2A18-EA9E-1C3A-827A-9A24EE03E8C7}"/>
                </a:ext>
              </a:extLst>
            </p:cNvPr>
            <p:cNvGrpSpPr/>
            <p:nvPr/>
          </p:nvGrpSpPr>
          <p:grpSpPr>
            <a:xfrm>
              <a:off x="7641564" y="1762685"/>
              <a:ext cx="1383374" cy="1406495"/>
              <a:chOff x="7362693" y="1756985"/>
              <a:chExt cx="1645343" cy="1672842"/>
            </a:xfrm>
          </p:grpSpPr>
          <p:pic>
            <p:nvPicPr>
              <p:cNvPr id="1032" name="Picture 8" descr="猫咪黄加橘【官方频道】 - YouTube">
                <a:extLst>
                  <a:ext uri="{FF2B5EF4-FFF2-40B4-BE49-F238E27FC236}">
                    <a16:creationId xmlns:a16="http://schemas.microsoft.com/office/drawing/2014/main" id="{38DDE1C2-0AEC-9F91-EFAF-BA28E6E963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94"/>
              <a:stretch/>
            </p:blipFill>
            <p:spPr bwMode="auto">
              <a:xfrm>
                <a:off x="7362693" y="1756985"/>
                <a:ext cx="1535497" cy="1640385"/>
              </a:xfrm>
              <a:prstGeom prst="rect">
                <a:avLst/>
              </a:prstGeom>
              <a:noFill/>
              <a:ln w="31750"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1" name="组合 20">
                <a:extLst>
                  <a:ext uri="{FF2B5EF4-FFF2-40B4-BE49-F238E27FC236}">
                    <a16:creationId xmlns:a16="http://schemas.microsoft.com/office/drawing/2014/main" id="{535B4B9F-1E07-94D4-E740-AF54FBA81A47}"/>
                  </a:ext>
                </a:extLst>
              </p:cNvPr>
              <p:cNvGrpSpPr/>
              <p:nvPr/>
            </p:nvGrpSpPr>
            <p:grpSpPr>
              <a:xfrm>
                <a:off x="8327011" y="3118676"/>
                <a:ext cx="681025" cy="311151"/>
                <a:chOff x="4493945" y="3093197"/>
                <a:chExt cx="681025" cy="311151"/>
              </a:xfrm>
            </p:grpSpPr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587763A4-624A-56CB-5E61-7102DE0BF8D6}"/>
                    </a:ext>
                  </a:extLst>
                </p:cNvPr>
                <p:cNvSpPr/>
                <p:nvPr/>
              </p:nvSpPr>
              <p:spPr bwMode="auto">
                <a:xfrm>
                  <a:off x="4572000" y="3122282"/>
                  <a:ext cx="493123" cy="249608"/>
                </a:xfrm>
                <a:prstGeom prst="rect">
                  <a:avLst/>
                </a:prstGeom>
                <a:solidFill>
                  <a:srgbClr val="1D03FE"/>
                </a:solidFill>
                <a:ln w="9525">
                  <a:noFill/>
                  <a:miter lim="800000"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 eaLnBrk="1" hangingPunct="1"/>
                  <a:endParaRPr kumimoji="1" lang="zh-CN" altLang="en-US" sz="12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328E9A42-5542-6D99-9796-9AD29DD63AF1}"/>
                    </a:ext>
                  </a:extLst>
                </p:cNvPr>
                <p:cNvSpPr txBox="1"/>
                <p:nvPr/>
              </p:nvSpPr>
              <p:spPr>
                <a:xfrm>
                  <a:off x="4493945" y="3093197"/>
                  <a:ext cx="681025" cy="311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100" b="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黑体" pitchFamily="49" charset="-122"/>
                      <a:cs typeface="Times New Roman" panose="02020603050405020304" pitchFamily="18" charset="0"/>
                    </a:rPr>
                    <a:t>0.5041</a:t>
                  </a:r>
                  <a:endParaRPr kumimoji="1" lang="zh-CN" altLang="en-US" sz="11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ED50D0F4-F9F1-DA01-73D9-4BFAB0D5BBD1}"/>
                </a:ext>
              </a:extLst>
            </p:cNvPr>
            <p:cNvSpPr txBox="1"/>
            <p:nvPr/>
          </p:nvSpPr>
          <p:spPr>
            <a:xfrm>
              <a:off x="7123473" y="2128237"/>
              <a:ext cx="5180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9" name="圆角矩形 1028">
              <a:extLst>
                <a:ext uri="{FF2B5EF4-FFF2-40B4-BE49-F238E27FC236}">
                  <a16:creationId xmlns:a16="http://schemas.microsoft.com/office/drawing/2014/main" id="{CD7A3365-CCF9-8DF1-29D1-2B698A5E0A7A}"/>
                </a:ext>
              </a:extLst>
            </p:cNvPr>
            <p:cNvSpPr/>
            <p:nvPr/>
          </p:nvSpPr>
          <p:spPr bwMode="auto">
            <a:xfrm>
              <a:off x="4201026" y="1626703"/>
              <a:ext cx="4854525" cy="1636691"/>
            </a:xfrm>
            <a:prstGeom prst="roundRect">
              <a:avLst>
                <a:gd name="adj" fmla="val 4905"/>
              </a:avLst>
            </a:prstGeom>
            <a:noFill/>
            <a:ln w="9525">
              <a:solidFill>
                <a:srgbClr val="000000"/>
              </a:solidFill>
              <a:prstDash val="lgDashDotDot"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035" name="文本框 1034">
              <a:extLst>
                <a:ext uri="{FF2B5EF4-FFF2-40B4-BE49-F238E27FC236}">
                  <a16:creationId xmlns:a16="http://schemas.microsoft.com/office/drawing/2014/main" id="{7BA00E44-308B-D532-2C02-80A25BF15F2E}"/>
                </a:ext>
              </a:extLst>
            </p:cNvPr>
            <p:cNvSpPr txBox="1"/>
            <p:nvPr/>
          </p:nvSpPr>
          <p:spPr>
            <a:xfrm>
              <a:off x="4432552" y="1255998"/>
              <a:ext cx="1898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Rank</a:t>
              </a:r>
              <a:r>
                <a: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similarity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8" name="图片 1037">
            <a:extLst>
              <a:ext uri="{FF2B5EF4-FFF2-40B4-BE49-F238E27FC236}">
                <a16:creationId xmlns:a16="http://schemas.microsoft.com/office/drawing/2014/main" id="{D1F5F7A2-5CC4-A457-A8B5-39947AA66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42" y="1734260"/>
            <a:ext cx="590276" cy="476761"/>
          </a:xfrm>
          <a:prstGeom prst="rect">
            <a:avLst/>
          </a:prstGeom>
        </p:spPr>
      </p:pic>
      <p:sp>
        <p:nvSpPr>
          <p:cNvPr id="1039" name="文本框 1038">
            <a:extLst>
              <a:ext uri="{FF2B5EF4-FFF2-40B4-BE49-F238E27FC236}">
                <a16:creationId xmlns:a16="http://schemas.microsoft.com/office/drawing/2014/main" id="{3111DB53-BF68-150D-6372-51FF0D1C0BF3}"/>
              </a:ext>
            </a:extLst>
          </p:cNvPr>
          <p:cNvSpPr txBox="1"/>
          <p:nvPr/>
        </p:nvSpPr>
        <p:spPr>
          <a:xfrm>
            <a:off x="171233" y="1725077"/>
            <a:ext cx="90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Image Gallery</a:t>
            </a:r>
            <a:endParaRPr kumimoji="1" lang="zh-CN" altLang="en-US" sz="1400" dirty="0">
              <a:latin typeface="Kaiti SC" panose="02010600040101010101" pitchFamily="2" charset="-122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49" name="矩形 1048">
            <a:extLst>
              <a:ext uri="{FF2B5EF4-FFF2-40B4-BE49-F238E27FC236}">
                <a16:creationId xmlns:a16="http://schemas.microsoft.com/office/drawing/2014/main" id="{B61C19C9-2499-6977-1167-2BCB18F92ECB}"/>
              </a:ext>
            </a:extLst>
          </p:cNvPr>
          <p:cNvSpPr/>
          <p:nvPr/>
        </p:nvSpPr>
        <p:spPr bwMode="auto">
          <a:xfrm>
            <a:off x="2578195" y="3169180"/>
            <a:ext cx="1297080" cy="2598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50" name="文本框 1049">
            <a:extLst>
              <a:ext uri="{FF2B5EF4-FFF2-40B4-BE49-F238E27FC236}">
                <a16:creationId xmlns:a16="http://schemas.microsoft.com/office/drawing/2014/main" id="{5A6071D6-4301-9D75-B621-4298E15CA8B0}"/>
              </a:ext>
            </a:extLst>
          </p:cNvPr>
          <p:cNvSpPr txBox="1"/>
          <p:nvPr/>
        </p:nvSpPr>
        <p:spPr>
          <a:xfrm>
            <a:off x="2588868" y="3096784"/>
            <a:ext cx="1188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Common</a:t>
            </a:r>
            <a:r>
              <a:rPr kumimoji="1" lang="zh-CN" altLang="en-US" sz="12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2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space</a:t>
            </a:r>
            <a:endParaRPr kumimoji="1" lang="zh-CN" altLang="en-US" sz="1200" dirty="0">
              <a:latin typeface="Times New Roman" panose="02020603050405020304" pitchFamily="18" charset="0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51" name="图片 1050">
            <a:extLst>
              <a:ext uri="{FF2B5EF4-FFF2-40B4-BE49-F238E27FC236}">
                <a16:creationId xmlns:a16="http://schemas.microsoft.com/office/drawing/2014/main" id="{2DC98B22-8A25-16CB-A345-F44AEFAD20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42" y="4580824"/>
            <a:ext cx="590276" cy="476761"/>
          </a:xfrm>
          <a:prstGeom prst="rect">
            <a:avLst/>
          </a:prstGeom>
        </p:spPr>
      </p:pic>
      <p:sp>
        <p:nvSpPr>
          <p:cNvPr id="1052" name="文本框 1051">
            <a:extLst>
              <a:ext uri="{FF2B5EF4-FFF2-40B4-BE49-F238E27FC236}">
                <a16:creationId xmlns:a16="http://schemas.microsoft.com/office/drawing/2014/main" id="{84200774-51A3-FA49-3F19-BE46FA6D039A}"/>
              </a:ext>
            </a:extLst>
          </p:cNvPr>
          <p:cNvSpPr txBox="1"/>
          <p:nvPr/>
        </p:nvSpPr>
        <p:spPr>
          <a:xfrm>
            <a:off x="171233" y="4571641"/>
            <a:ext cx="90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Image Gallery</a:t>
            </a:r>
            <a:endParaRPr kumimoji="1" lang="zh-CN" altLang="en-US" sz="1400" dirty="0">
              <a:latin typeface="Kaiti SC" panose="02010600040101010101" pitchFamily="2" charset="-122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54" name="组合 1053">
            <a:extLst>
              <a:ext uri="{FF2B5EF4-FFF2-40B4-BE49-F238E27FC236}">
                <a16:creationId xmlns:a16="http://schemas.microsoft.com/office/drawing/2014/main" id="{9765282F-EEFC-ED4A-0377-79D53EC9C582}"/>
              </a:ext>
            </a:extLst>
          </p:cNvPr>
          <p:cNvGrpSpPr/>
          <p:nvPr/>
        </p:nvGrpSpPr>
        <p:grpSpPr>
          <a:xfrm>
            <a:off x="3873705" y="4104080"/>
            <a:ext cx="5180276" cy="2007396"/>
            <a:chOff x="3875275" y="1255998"/>
            <a:chExt cx="5180276" cy="2007396"/>
          </a:xfrm>
        </p:grpSpPr>
        <p:pic>
          <p:nvPicPr>
            <p:cNvPr id="1055" name="图片 1054">
              <a:extLst>
                <a:ext uri="{FF2B5EF4-FFF2-40B4-BE49-F238E27FC236}">
                  <a16:creationId xmlns:a16="http://schemas.microsoft.com/office/drawing/2014/main" id="{E33AE6E5-6253-882D-A253-220B3684F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5275" y="1263609"/>
              <a:ext cx="590276" cy="476761"/>
            </a:xfrm>
            <a:prstGeom prst="rect">
              <a:avLst/>
            </a:prstGeom>
          </p:spPr>
        </p:pic>
        <p:grpSp>
          <p:nvGrpSpPr>
            <p:cNvPr id="1058" name="组合 1057">
              <a:extLst>
                <a:ext uri="{FF2B5EF4-FFF2-40B4-BE49-F238E27FC236}">
                  <a16:creationId xmlns:a16="http://schemas.microsoft.com/office/drawing/2014/main" id="{9B8A2BD7-CC99-67B9-3B5F-C10233E0998D}"/>
                </a:ext>
              </a:extLst>
            </p:cNvPr>
            <p:cNvGrpSpPr/>
            <p:nvPr/>
          </p:nvGrpSpPr>
          <p:grpSpPr>
            <a:xfrm>
              <a:off x="5817747" y="1759116"/>
              <a:ext cx="1383372" cy="1406495"/>
              <a:chOff x="5193502" y="1752741"/>
              <a:chExt cx="1645341" cy="1672842"/>
            </a:xfrm>
          </p:grpSpPr>
          <p:pic>
            <p:nvPicPr>
              <p:cNvPr id="1062" name="Picture 8" descr="猫咪黄加橘【官方频道】 - YouTube">
                <a:extLst>
                  <a:ext uri="{FF2B5EF4-FFF2-40B4-BE49-F238E27FC236}">
                    <a16:creationId xmlns:a16="http://schemas.microsoft.com/office/drawing/2014/main" id="{DBA97C37-96ED-F070-14AA-B82787D396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94"/>
              <a:stretch/>
            </p:blipFill>
            <p:spPr bwMode="auto">
              <a:xfrm>
                <a:off x="5193502" y="1752741"/>
                <a:ext cx="1535497" cy="1640385"/>
              </a:xfrm>
              <a:prstGeom prst="rect">
                <a:avLst/>
              </a:prstGeom>
              <a:noFill/>
              <a:ln w="31750">
                <a:solidFill>
                  <a:srgbClr val="00B05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63" name="组合 1062">
                <a:extLst>
                  <a:ext uri="{FF2B5EF4-FFF2-40B4-BE49-F238E27FC236}">
                    <a16:creationId xmlns:a16="http://schemas.microsoft.com/office/drawing/2014/main" id="{D392DCA1-0691-5747-07BE-38529BD916D4}"/>
                  </a:ext>
                </a:extLst>
              </p:cNvPr>
              <p:cNvGrpSpPr/>
              <p:nvPr/>
            </p:nvGrpSpPr>
            <p:grpSpPr>
              <a:xfrm>
                <a:off x="6157818" y="3114432"/>
                <a:ext cx="681025" cy="311151"/>
                <a:chOff x="2324752" y="3088953"/>
                <a:chExt cx="681025" cy="311151"/>
              </a:xfrm>
            </p:grpSpPr>
            <p:sp>
              <p:nvSpPr>
                <p:cNvPr id="1064" name="矩形 1063">
                  <a:extLst>
                    <a:ext uri="{FF2B5EF4-FFF2-40B4-BE49-F238E27FC236}">
                      <a16:creationId xmlns:a16="http://schemas.microsoft.com/office/drawing/2014/main" id="{4326351B-521B-192E-019B-825C5C0101A2}"/>
                    </a:ext>
                  </a:extLst>
                </p:cNvPr>
                <p:cNvSpPr/>
                <p:nvPr/>
              </p:nvSpPr>
              <p:spPr bwMode="auto">
                <a:xfrm>
                  <a:off x="2404139" y="3121522"/>
                  <a:ext cx="493123" cy="249608"/>
                </a:xfrm>
                <a:prstGeom prst="rect">
                  <a:avLst/>
                </a:prstGeom>
                <a:solidFill>
                  <a:srgbClr val="1D03FE"/>
                </a:solidFill>
                <a:ln w="9525">
                  <a:noFill/>
                  <a:miter lim="800000"/>
                </a:ln>
              </p:spPr>
              <p:txBody>
                <a:bodyPr wrap="square" rtlCol="0" anchor="ctr">
                  <a:noAutofit/>
                </a:bodyPr>
                <a:lstStyle/>
                <a:p>
                  <a:pPr algn="ctr" eaLnBrk="1" hangingPunct="1"/>
                  <a:endParaRPr kumimoji="1" lang="zh-CN" altLang="en-US" sz="12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5" name="文本框 1064">
                  <a:extLst>
                    <a:ext uri="{FF2B5EF4-FFF2-40B4-BE49-F238E27FC236}">
                      <a16:creationId xmlns:a16="http://schemas.microsoft.com/office/drawing/2014/main" id="{65FBAA17-91CE-119D-6929-DDA91A60BDD8}"/>
                    </a:ext>
                  </a:extLst>
                </p:cNvPr>
                <p:cNvSpPr txBox="1"/>
                <p:nvPr/>
              </p:nvSpPr>
              <p:spPr>
                <a:xfrm>
                  <a:off x="2324752" y="3088953"/>
                  <a:ext cx="681025" cy="3111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1100" b="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黑体" pitchFamily="49" charset="-122"/>
                      <a:cs typeface="Times New Roman" panose="02020603050405020304" pitchFamily="18" charset="0"/>
                    </a:rPr>
                    <a:t>0.8588</a:t>
                  </a:r>
                  <a:endParaRPr kumimoji="1" lang="zh-CN" altLang="en-US" sz="11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059" name="文本框 1058">
              <a:extLst>
                <a:ext uri="{FF2B5EF4-FFF2-40B4-BE49-F238E27FC236}">
                  <a16:creationId xmlns:a16="http://schemas.microsoft.com/office/drawing/2014/main" id="{31F59BC7-D09B-F36A-BAB3-241FE5DDB3D6}"/>
                </a:ext>
              </a:extLst>
            </p:cNvPr>
            <p:cNvSpPr txBox="1"/>
            <p:nvPr/>
          </p:nvSpPr>
          <p:spPr>
            <a:xfrm>
              <a:off x="7123473" y="2128237"/>
              <a:ext cx="51809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0" name="圆角矩形 1059">
              <a:extLst>
                <a:ext uri="{FF2B5EF4-FFF2-40B4-BE49-F238E27FC236}">
                  <a16:creationId xmlns:a16="http://schemas.microsoft.com/office/drawing/2014/main" id="{F20E2E48-02C6-AC14-F7A0-CC63F1B32BE9}"/>
                </a:ext>
              </a:extLst>
            </p:cNvPr>
            <p:cNvSpPr/>
            <p:nvPr/>
          </p:nvSpPr>
          <p:spPr bwMode="auto">
            <a:xfrm>
              <a:off x="4201026" y="1626703"/>
              <a:ext cx="4854525" cy="1636691"/>
            </a:xfrm>
            <a:prstGeom prst="roundRect">
              <a:avLst>
                <a:gd name="adj" fmla="val 4905"/>
              </a:avLst>
            </a:prstGeom>
            <a:noFill/>
            <a:ln w="9525">
              <a:solidFill>
                <a:srgbClr val="000000"/>
              </a:solidFill>
              <a:prstDash val="lgDashDotDot"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061" name="文本框 1060">
              <a:extLst>
                <a:ext uri="{FF2B5EF4-FFF2-40B4-BE49-F238E27FC236}">
                  <a16:creationId xmlns:a16="http://schemas.microsoft.com/office/drawing/2014/main" id="{7E2F3D1F-34AC-9785-D5A0-D006B22DCCD4}"/>
                </a:ext>
              </a:extLst>
            </p:cNvPr>
            <p:cNvSpPr txBox="1"/>
            <p:nvPr/>
          </p:nvSpPr>
          <p:spPr>
            <a:xfrm>
              <a:off x="4432552" y="1255998"/>
              <a:ext cx="1898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Rank</a:t>
              </a:r>
              <a:r>
                <a: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similarity</a:t>
              </a:r>
              <a:endPara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77" name="肘形连接符 1076">
            <a:extLst>
              <a:ext uri="{FF2B5EF4-FFF2-40B4-BE49-F238E27FC236}">
                <a16:creationId xmlns:a16="http://schemas.microsoft.com/office/drawing/2014/main" id="{88DC1509-709C-3ABD-F9D0-95147FB4E3DD}"/>
              </a:ext>
            </a:extLst>
          </p:cNvPr>
          <p:cNvCxnSpPr>
            <a:cxnSpLocks/>
            <a:stCxn id="9" idx="2"/>
            <a:endCxn id="1062" idx="2"/>
          </p:cNvCxnSpPr>
          <p:nvPr/>
        </p:nvCxnSpPr>
        <p:spPr>
          <a:xfrm rot="5400000" flipH="1" flipV="1">
            <a:off x="3722123" y="3431611"/>
            <a:ext cx="184769" cy="5294355"/>
          </a:xfrm>
          <a:prstGeom prst="bentConnector3">
            <a:avLst>
              <a:gd name="adj1" fmla="val -306831"/>
            </a:avLst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56" grpId="0"/>
      <p:bldP spid="105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9BFF5-9B5E-9E45-3B49-5C833FEC2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965DA8-804F-000B-4397-8BF239056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Experiment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84B0AB3-2CCA-001A-33A2-81582ABD6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内容占位符 5">
            <a:extLst>
              <a:ext uri="{FF2B5EF4-FFF2-40B4-BE49-F238E27FC236}">
                <a16:creationId xmlns:a16="http://schemas.microsoft.com/office/drawing/2014/main" id="{4023C6E5-832B-C89A-E438-6D73EE48C870}"/>
              </a:ext>
            </a:extLst>
          </p:cNvPr>
          <p:cNvSpPr txBox="1">
            <a:spLocks/>
          </p:cNvSpPr>
          <p:nvPr/>
        </p:nvSpPr>
        <p:spPr bwMode="auto">
          <a:xfrm>
            <a:off x="383918" y="1312608"/>
            <a:ext cx="8304964" cy="48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4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1pPr>
            <a:lvl2pPr marL="805180" indent="-351155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defRPr sz="20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Qualitative Results (</a:t>
            </a:r>
            <a:r>
              <a:rPr lang="en" altLang="zh-CN" b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FashionIQ</a:t>
            </a:r>
            <a:r>
              <a:rPr lang="en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" altLang="zh-CN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293782-FF64-BB67-AA2F-02CAFA0752A8}"/>
              </a:ext>
            </a:extLst>
          </p:cNvPr>
          <p:cNvSpPr txBox="1"/>
          <p:nvPr/>
        </p:nvSpPr>
        <p:spPr>
          <a:xfrm>
            <a:off x="4844389" y="1868471"/>
            <a:ext cx="25603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Retrieval Results</a:t>
            </a:r>
            <a:endParaRPr kumimoji="1" lang="zh-CN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80FE19-D8E2-0D59-387C-FF61613FAA7C}"/>
              </a:ext>
            </a:extLst>
          </p:cNvPr>
          <p:cNvSpPr txBox="1"/>
          <p:nvPr/>
        </p:nvSpPr>
        <p:spPr>
          <a:xfrm>
            <a:off x="1721606" y="1868471"/>
            <a:ext cx="10422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Query</a:t>
            </a:r>
            <a:endParaRPr kumimoji="1" lang="zh-CN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8AA8292-3295-7C8C-0493-80F90C078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63" y="2350397"/>
            <a:ext cx="7775473" cy="450760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FD06506-2C12-4E20-C3CB-E2CB36260DAB}"/>
              </a:ext>
            </a:extLst>
          </p:cNvPr>
          <p:cNvSpPr/>
          <p:nvPr/>
        </p:nvSpPr>
        <p:spPr bwMode="auto">
          <a:xfrm>
            <a:off x="908026" y="2360914"/>
            <a:ext cx="2560316" cy="145425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6915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D7425-5155-8359-37F6-6742D89C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6AFA282-AB43-9A4E-3055-981E801F8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63" y="1847787"/>
            <a:ext cx="8293963" cy="479833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C58E98-7B68-60C8-EA86-3F6414DF1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Trending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653ED7-6D1F-8953-1C2A-EAA75BD76E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7" name="内容占位符 5">
            <a:extLst>
              <a:ext uri="{FF2B5EF4-FFF2-40B4-BE49-F238E27FC236}">
                <a16:creationId xmlns:a16="http://schemas.microsoft.com/office/drawing/2014/main" id="{307C5B68-BE75-87CC-44AB-BE973DA4FCEB}"/>
              </a:ext>
            </a:extLst>
          </p:cNvPr>
          <p:cNvSpPr txBox="1">
            <a:spLocks/>
          </p:cNvSpPr>
          <p:nvPr/>
        </p:nvSpPr>
        <p:spPr bwMode="auto">
          <a:xfrm>
            <a:off x="383918" y="1312608"/>
            <a:ext cx="8304964" cy="48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4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1pPr>
            <a:lvl2pPr marL="805180" indent="-351155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defRPr sz="20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Composed</a:t>
            </a:r>
            <a:r>
              <a:rPr lang="zh-CN" alt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zh-CN" alt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Retrieval</a:t>
            </a:r>
            <a:r>
              <a:rPr lang="en" altLang="zh-CN" b="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endParaRPr lang="en" altLang="zh-CN" sz="3200" b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6ED75B-33E8-7FBA-5086-C3A961990B32}"/>
              </a:ext>
            </a:extLst>
          </p:cNvPr>
          <p:cNvSpPr txBox="1"/>
          <p:nvPr/>
        </p:nvSpPr>
        <p:spPr>
          <a:xfrm>
            <a:off x="-32703" y="6555311"/>
            <a:ext cx="4811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Hei" panose="02010609060101010101" pitchFamily="49" charset="-122"/>
              </a:rPr>
              <a:t>3</a:t>
            </a:r>
            <a:r>
              <a:rPr lang="en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SimHei" panose="02010609060101010101" pitchFamily="49" charset="-122"/>
              </a:rPr>
              <a:t>. A Comprehensive Survey on Composed Image Retrieval</a:t>
            </a:r>
            <a:r>
              <a:rPr lang="en-US" altLang="zh-CN" sz="1200" dirty="0">
                <a:solidFill>
                  <a:srgbClr val="000000"/>
                </a:solidFill>
                <a:latin typeface="Times New Roman" panose="02020603050405020304" pitchFamily="18" charset="0"/>
                <a:ea typeface="SimHei" panose="02010609060101010101" pitchFamily="49" charset="-122"/>
              </a:rPr>
              <a:t>, Arxiv 2025</a:t>
            </a:r>
            <a:endParaRPr lang="en" altLang="zh-CN" sz="1200" dirty="0">
              <a:solidFill>
                <a:srgbClr val="000000"/>
              </a:solidFill>
              <a:latin typeface="Times New Roman" panose="02020603050405020304" pitchFamily="18" charset="0"/>
              <a:ea typeface="SimHei" panose="02010609060101010101" pitchFamily="49" charset="-122"/>
            </a:endParaRPr>
          </a:p>
        </p:txBody>
      </p:sp>
      <p:pic>
        <p:nvPicPr>
          <p:cNvPr id="3078" name="Picture 6" descr="图怪兽原创元素C4D立体红色简约上升箭头背景素材图片-图怪兽">
            <a:extLst>
              <a:ext uri="{FF2B5EF4-FFF2-40B4-BE49-F238E27FC236}">
                <a16:creationId xmlns:a16="http://schemas.microsoft.com/office/drawing/2014/main" id="{01173718-62FC-2A20-4B81-DCC6AE03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566" y="2732049"/>
            <a:ext cx="2586868" cy="155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7753904" y="3671115"/>
            <a:ext cx="14084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  <a:cs typeface="Arial" panose="020B0604020202090204" pitchFamily="34" charset="0"/>
              </a:rPr>
              <a:t>2024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同侧圆角矩形 10"/>
          <p:cNvSpPr/>
          <p:nvPr/>
        </p:nvSpPr>
        <p:spPr>
          <a:xfrm rot="5400000">
            <a:off x="3579018" y="-2753518"/>
            <a:ext cx="157163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同侧圆角矩形 5"/>
          <p:cNvSpPr/>
          <p:nvPr/>
        </p:nvSpPr>
        <p:spPr>
          <a:xfrm rot="5400000">
            <a:off x="3633787" y="-2589212"/>
            <a:ext cx="47625" cy="73152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33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 sz="1800" b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矩形: 圆角 15"/>
          <p:cNvSpPr/>
          <p:nvPr/>
        </p:nvSpPr>
        <p:spPr>
          <a:xfrm>
            <a:off x="3253072" y="1696168"/>
            <a:ext cx="2782800" cy="1372674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endParaRPr lang="en-US" altLang="zh-CN" sz="8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endParaRPr lang="en-US" altLang="zh-CN" sz="8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将关联配准范式扩展至视频领域</a:t>
            </a:r>
            <a:endParaRPr lang="en-US" altLang="zh-CN" sz="120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入选 </a:t>
            </a:r>
            <a:r>
              <a:rPr lang="en-US" altLang="zh-CN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ICLR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口头报告 </a:t>
            </a:r>
            <a:r>
              <a:rPr lang="en-US" altLang="zh-CN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(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接收率</a:t>
            </a:r>
            <a:r>
              <a:rPr lang="en-US" altLang="zh-CN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1.2%)</a:t>
            </a:r>
          </a:p>
        </p:txBody>
      </p:sp>
      <p:sp>
        <p:nvSpPr>
          <p:cNvPr id="5" name="矩形: 圆角 15"/>
          <p:cNvSpPr/>
          <p:nvPr/>
        </p:nvSpPr>
        <p:spPr>
          <a:xfrm>
            <a:off x="189774" y="1696167"/>
            <a:ext cx="2898072" cy="137496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endParaRPr lang="en-US" altLang="zh-CN" sz="14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endParaRPr lang="en-US" altLang="zh-CN" sz="8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 defTabSz="914400">
              <a:lnSpc>
                <a:spcPct val="120000"/>
              </a:lnSpc>
            </a:pPr>
            <a:endParaRPr lang="en-US" altLang="zh-CN" sz="8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 defTabSz="914400">
              <a:lnSpc>
                <a:spcPct val="120000"/>
              </a:lnSpc>
            </a:pPr>
            <a:r>
              <a:rPr lang="zh-CN" altLang="en-US" sz="12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率先提出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面向多域数据的关联配准方法</a:t>
            </a: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 defTabSz="914400">
              <a:lnSpc>
                <a:spcPct val="120000"/>
              </a:lnSpc>
            </a:pP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入选 </a:t>
            </a:r>
            <a:r>
              <a:rPr lang="en-US" altLang="zh-CN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NeurIPS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口头报告 </a:t>
            </a:r>
            <a:r>
              <a:rPr lang="en-US" altLang="zh-CN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(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接收率</a:t>
            </a:r>
            <a:r>
              <a:rPr lang="en-US" altLang="zh-CN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0.6%) </a:t>
            </a:r>
          </a:p>
        </p:txBody>
      </p:sp>
      <p:cxnSp>
        <p:nvCxnSpPr>
          <p:cNvPr id="31" name="直接箭头连接符 2"/>
          <p:cNvCxnSpPr/>
          <p:nvPr/>
        </p:nvCxnSpPr>
        <p:spPr>
          <a:xfrm flipV="1">
            <a:off x="327697" y="3518739"/>
            <a:ext cx="8795563" cy="2743"/>
          </a:xfrm>
          <a:prstGeom prst="straightConnector1">
            <a:avLst/>
          </a:prstGeom>
          <a:ln w="57150">
            <a:solidFill>
              <a:schemeClr val="accent5">
                <a:lumMod val="75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椭圆 32"/>
          <p:cNvSpPr/>
          <p:nvPr/>
        </p:nvSpPr>
        <p:spPr>
          <a:xfrm>
            <a:off x="4477247" y="3442644"/>
            <a:ext cx="204390" cy="2043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8361426" y="3432761"/>
            <a:ext cx="204390" cy="2043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777378" y="3677206"/>
            <a:ext cx="13668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  <a:cs typeface="Arial" panose="020B0604020202090204" pitchFamily="34" charset="0"/>
              </a:rPr>
              <a:t>2023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923444" y="3675664"/>
            <a:ext cx="8615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  <a:cs typeface="Arial" panose="020B0604020202090204" pitchFamily="34" charset="0"/>
              </a:rPr>
              <a:t>2021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40" name="直接箭头连接符 58"/>
          <p:cNvCxnSpPr>
            <a:stCxn id="34" idx="0"/>
          </p:cNvCxnSpPr>
          <p:nvPr/>
        </p:nvCxnSpPr>
        <p:spPr>
          <a:xfrm flipV="1">
            <a:off x="8463621" y="3069173"/>
            <a:ext cx="0" cy="363588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左大括号 78"/>
          <p:cNvSpPr/>
          <p:nvPr/>
        </p:nvSpPr>
        <p:spPr>
          <a:xfrm rot="16200000">
            <a:off x="2201157" y="2800800"/>
            <a:ext cx="216000" cy="4171483"/>
          </a:xfrm>
          <a:prstGeom prst="leftBrace">
            <a:avLst>
              <a:gd name="adj1" fmla="val 5678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1074923" y="3438917"/>
            <a:ext cx="204390" cy="204390"/>
          </a:xfrm>
          <a:prstGeom prst="ellipse">
            <a:avLst/>
          </a:prstGeom>
          <a:solidFill>
            <a:srgbClr val="FDBE0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97" name="直接箭头连接符 43"/>
          <p:cNvCxnSpPr>
            <a:stCxn id="96" idx="4"/>
          </p:cNvCxnSpPr>
          <p:nvPr/>
        </p:nvCxnSpPr>
        <p:spPr>
          <a:xfrm>
            <a:off x="1177118" y="3643307"/>
            <a:ext cx="0" cy="377272"/>
          </a:xfrm>
          <a:prstGeom prst="straightConnector1">
            <a:avLst/>
          </a:prstGeom>
          <a:ln w="381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97"/>
          <p:cNvSpPr txBox="1"/>
          <p:nvPr/>
        </p:nvSpPr>
        <p:spPr>
          <a:xfrm>
            <a:off x="1190289" y="3677206"/>
            <a:ext cx="705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itchFamily="34" charset="-122"/>
                <a:ea typeface="微软雅黑" pitchFamily="34" charset="-122"/>
                <a:cs typeface="Arial" panose="020B0604020202090204" pitchFamily="34" charset="0"/>
              </a:rPr>
              <a:t>2020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9" name="矩形: 圆角 15"/>
          <p:cNvSpPr/>
          <p:nvPr/>
        </p:nvSpPr>
        <p:spPr>
          <a:xfrm>
            <a:off x="223415" y="4007106"/>
            <a:ext cx="2180939" cy="720061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3860290" y="3424360"/>
            <a:ext cx="204390" cy="204390"/>
          </a:xfrm>
          <a:prstGeom prst="ellipse">
            <a:avLst/>
          </a:prstGeom>
          <a:solidFill>
            <a:srgbClr val="FDBE0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06" name="直接箭头连接符 43"/>
          <p:cNvCxnSpPr/>
          <p:nvPr/>
        </p:nvCxnSpPr>
        <p:spPr>
          <a:xfrm>
            <a:off x="3963600" y="3628750"/>
            <a:ext cx="0" cy="377272"/>
          </a:xfrm>
          <a:prstGeom prst="straightConnector1">
            <a:avLst/>
          </a:prstGeom>
          <a:ln w="381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矩形: 圆角 15"/>
          <p:cNvSpPr/>
          <p:nvPr/>
        </p:nvSpPr>
        <p:spPr>
          <a:xfrm>
            <a:off x="2486756" y="4007106"/>
            <a:ext cx="1908143" cy="720061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1317944" y="5004914"/>
            <a:ext cx="20004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Arial" panose="020B0604020202090204" pitchFamily="34" charset="0"/>
              </a:rPr>
              <a:t>提升数据规模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5878330" y="5004914"/>
            <a:ext cx="1921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itchFamily="34" charset="-122"/>
                <a:ea typeface="微软雅黑" pitchFamily="34" charset="-122"/>
                <a:cs typeface="Arial" panose="020B0604020202090204" pitchFamily="34" charset="0"/>
              </a:rPr>
              <a:t>提升数据质量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8" name="矩形: 圆角 15"/>
          <p:cNvSpPr/>
          <p:nvPr/>
        </p:nvSpPr>
        <p:spPr>
          <a:xfrm>
            <a:off x="4748671" y="4010303"/>
            <a:ext cx="1908143" cy="720061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      </a:t>
            </a: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6950886" y="3434419"/>
            <a:ext cx="204390" cy="204390"/>
          </a:xfrm>
          <a:prstGeom prst="ellipse">
            <a:avLst/>
          </a:prstGeom>
          <a:solidFill>
            <a:srgbClr val="FDBE0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0" name="直接箭头连接符 43"/>
          <p:cNvCxnSpPr>
            <a:stCxn id="7" idx="4"/>
          </p:cNvCxnSpPr>
          <p:nvPr/>
        </p:nvCxnSpPr>
        <p:spPr>
          <a:xfrm>
            <a:off x="7053081" y="3638809"/>
            <a:ext cx="0" cy="377272"/>
          </a:xfrm>
          <a:prstGeom prst="straightConnector1">
            <a:avLst/>
          </a:prstGeom>
          <a:ln w="38100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5"/>
          <p:cNvSpPr/>
          <p:nvPr/>
        </p:nvSpPr>
        <p:spPr>
          <a:xfrm>
            <a:off x="6739215" y="4007106"/>
            <a:ext cx="2185797" cy="720061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</p:txBody>
      </p:sp>
      <p:pic>
        <p:nvPicPr>
          <p:cNvPr id="1026" name="Picture 2" descr="普林斯顿大学- 维基百科，自由的百科全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454" y="4075995"/>
            <a:ext cx="280931" cy="3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文本框 124"/>
          <p:cNvSpPr txBox="1"/>
          <p:nvPr/>
        </p:nvSpPr>
        <p:spPr>
          <a:xfrm>
            <a:off x="3261254" y="6432918"/>
            <a:ext cx="9746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58.4%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31" name="文本框 1030"/>
          <p:cNvSpPr txBox="1"/>
          <p:nvPr/>
        </p:nvSpPr>
        <p:spPr>
          <a:xfrm>
            <a:off x="3213299" y="5741058"/>
            <a:ext cx="1070541" cy="3720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n-US" altLang="zh-CN" sz="1600" kern="1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20</a:t>
            </a:r>
            <a:r>
              <a:rPr lang="zh-CN" altLang="en-US" sz="1600" kern="1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万美元</a:t>
            </a:r>
            <a:endParaRPr lang="en-US" altLang="zh-CN" sz="1600" kern="1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42" name="矩形: 圆角 15"/>
          <p:cNvSpPr/>
          <p:nvPr/>
        </p:nvSpPr>
        <p:spPr>
          <a:xfrm>
            <a:off x="6210197" y="1696167"/>
            <a:ext cx="2783136" cy="1372674"/>
          </a:xfrm>
          <a:prstGeom prst="roundRect">
            <a:avLst>
              <a:gd name="adj" fmla="val 2253"/>
            </a:avLst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srgbClr val="00206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endParaRPr lang="en-US" altLang="zh-CN" sz="8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endParaRPr lang="en-US" altLang="zh-CN" sz="8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将关联配准范式应用于大模型</a:t>
            </a:r>
            <a:endParaRPr lang="en-US" altLang="zh-CN" sz="1200" b="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zh-CN" altLang="en-US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发表于 </a:t>
            </a:r>
            <a:r>
              <a:rPr lang="en-US" altLang="zh-CN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TPAMI</a:t>
            </a:r>
            <a:r>
              <a:rPr lang="zh-CN" altLang="en-US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(IF=20.3</a:t>
            </a:r>
            <a:r>
              <a:rPr lang="zh-CN" altLang="en-US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，</a:t>
            </a:r>
            <a:r>
              <a:rPr lang="en-US" altLang="zh-CN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AI</a:t>
            </a:r>
            <a:r>
              <a:rPr lang="zh-CN" altLang="en-US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领域最高</a:t>
            </a:r>
            <a:r>
              <a:rPr lang="en-US" altLang="zh-CN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)</a:t>
            </a:r>
          </a:p>
        </p:txBody>
      </p:sp>
      <p:sp>
        <p:nvSpPr>
          <p:cNvPr id="1049" name="文本框 1048"/>
          <p:cNvSpPr txBox="1"/>
          <p:nvPr/>
        </p:nvSpPr>
        <p:spPr>
          <a:xfrm>
            <a:off x="7284958" y="4121155"/>
            <a:ext cx="1625625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GPT4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模型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 大规模应用关联配准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</p:txBody>
      </p:sp>
      <p:sp>
        <p:nvSpPr>
          <p:cNvPr id="1054" name="文本框 1053"/>
          <p:cNvSpPr txBox="1"/>
          <p:nvPr/>
        </p:nvSpPr>
        <p:spPr>
          <a:xfrm>
            <a:off x="3088523" y="4121155"/>
            <a:ext cx="1269842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CLIP 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模型</a:t>
            </a: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4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亿条</a:t>
            </a:r>
            <a:r>
              <a:rPr lang="zh-CN" altLang="en-US" sz="1200" b="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低质数据</a:t>
            </a:r>
            <a:endParaRPr lang="en-US" altLang="zh-CN" sz="1200" b="0" dirty="0"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2543167" y="4094749"/>
            <a:ext cx="554631" cy="627489"/>
            <a:chOff x="2506873" y="4094749"/>
            <a:chExt cx="554631" cy="627489"/>
          </a:xfrm>
        </p:grpSpPr>
        <p:pic>
          <p:nvPicPr>
            <p:cNvPr id="1046" name="图片 1045"/>
            <p:cNvPicPr>
              <a:picLocks noChangeAspect="1"/>
            </p:cNvPicPr>
            <p:nvPr/>
          </p:nvPicPr>
          <p:blipFill>
            <a:blip r:embed="rId4"/>
            <a:srcRect l="1" t="-1" r="69211" b="710"/>
            <a:stretch>
              <a:fillRect/>
            </a:stretch>
          </p:blipFill>
          <p:spPr>
            <a:xfrm>
              <a:off x="2571021" y="4094749"/>
              <a:ext cx="376411" cy="392374"/>
            </a:xfrm>
            <a:prstGeom prst="rect">
              <a:avLst/>
            </a:prstGeom>
          </p:spPr>
        </p:pic>
        <p:pic>
          <p:nvPicPr>
            <p:cNvPr id="1055" name="图片 1054"/>
            <p:cNvPicPr>
              <a:picLocks noChangeAspect="1"/>
            </p:cNvPicPr>
            <p:nvPr/>
          </p:nvPicPr>
          <p:blipFill>
            <a:blip r:embed="rId4"/>
            <a:srcRect l="30596" b="-9996"/>
            <a:stretch>
              <a:fillRect/>
            </a:stretch>
          </p:blipFill>
          <p:spPr>
            <a:xfrm>
              <a:off x="2506873" y="4438115"/>
              <a:ext cx="554631" cy="284123"/>
            </a:xfrm>
            <a:prstGeom prst="rect">
              <a:avLst/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6800297" y="4092398"/>
            <a:ext cx="554631" cy="627489"/>
            <a:chOff x="6685497" y="4092398"/>
            <a:chExt cx="554631" cy="62748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rcRect l="1" t="-1" r="69211" b="710"/>
            <a:stretch>
              <a:fillRect/>
            </a:stretch>
          </p:blipFill>
          <p:spPr>
            <a:xfrm>
              <a:off x="6749645" y="4092398"/>
              <a:ext cx="376411" cy="392374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rcRect l="30596" b="-9996"/>
            <a:stretch>
              <a:fillRect/>
            </a:stretch>
          </p:blipFill>
          <p:spPr>
            <a:xfrm>
              <a:off x="6685497" y="4435764"/>
              <a:ext cx="554631" cy="284123"/>
            </a:xfrm>
            <a:prstGeom prst="rect">
              <a:avLst/>
            </a:prstGeom>
          </p:spPr>
        </p:pic>
      </p:grpSp>
      <p:pic>
        <p:nvPicPr>
          <p:cNvPr id="1044" name="图片 1043"/>
          <p:cNvPicPr>
            <a:picLocks noChangeAspect="1"/>
          </p:cNvPicPr>
          <p:nvPr/>
        </p:nvPicPr>
        <p:blipFill>
          <a:blip r:embed="rId5"/>
          <a:srcRect r="67776" b="1534"/>
          <a:stretch>
            <a:fillRect/>
          </a:stretch>
        </p:blipFill>
        <p:spPr>
          <a:xfrm>
            <a:off x="4817156" y="1820023"/>
            <a:ext cx="434294" cy="381531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204458" y="1903936"/>
            <a:ext cx="82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100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万条</a:t>
            </a:r>
            <a:endParaRPr lang="en-US" altLang="zh-CN" sz="1200" dirty="0"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/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低质数据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175651" y="1907345"/>
            <a:ext cx="95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6500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万条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低质数据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0477" y="1883768"/>
            <a:ext cx="545186" cy="496071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/>
          <a:srcRect l="33965" t="-1" b="-3702"/>
          <a:stretch>
            <a:fillRect/>
          </a:stretch>
        </p:blipFill>
        <p:spPr>
          <a:xfrm>
            <a:off x="4797952" y="2176289"/>
            <a:ext cx="489182" cy="220865"/>
          </a:xfrm>
          <a:prstGeom prst="rect">
            <a:avLst/>
          </a:prstGeom>
        </p:spPr>
      </p:pic>
      <p:sp>
        <p:nvSpPr>
          <p:cNvPr id="46" name="文本框 45"/>
          <p:cNvSpPr txBox="1"/>
          <p:nvPr/>
        </p:nvSpPr>
        <p:spPr>
          <a:xfrm>
            <a:off x="4475981" y="1848583"/>
            <a:ext cx="31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&gt;</a:t>
            </a:r>
            <a:endParaRPr lang="zh-CN" altLang="en-US" sz="28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64065" y="4121480"/>
            <a:ext cx="1520340" cy="51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OSCAR 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模型</a:t>
            </a:r>
            <a:endParaRPr lang="en-US" altLang="zh-CN" sz="1200" b="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20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6000</a:t>
            </a:r>
            <a:r>
              <a:rPr lang="zh-CN" altLang="en-US" sz="1200" dirty="0"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万条</a:t>
            </a:r>
            <a:r>
              <a:rPr lang="zh-CN" altLang="en-US" sz="1200" b="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低质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数据</a:t>
            </a:r>
            <a:endParaRPr kumimoji="0" lang="en-US" altLang="zh-CN" sz="1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473" y="4141655"/>
            <a:ext cx="732996" cy="255219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8"/>
          <a:srcRect b="25939"/>
          <a:stretch>
            <a:fillRect/>
          </a:stretch>
        </p:blipFill>
        <p:spPr>
          <a:xfrm>
            <a:off x="361855" y="4144172"/>
            <a:ext cx="392013" cy="333023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342" y="4519339"/>
            <a:ext cx="566198" cy="1217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607" y="1899790"/>
            <a:ext cx="533382" cy="485331"/>
          </a:xfrm>
          <a:prstGeom prst="rect">
            <a:avLst/>
          </a:prstGeom>
        </p:spPr>
      </p:pic>
      <p:sp>
        <p:nvSpPr>
          <p:cNvPr id="58" name="文本框 57"/>
          <p:cNvSpPr txBox="1"/>
          <p:nvPr/>
        </p:nvSpPr>
        <p:spPr>
          <a:xfrm>
            <a:off x="6108010" y="1908079"/>
            <a:ext cx="98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1600</a:t>
            </a:r>
            <a:r>
              <a:rPr lang="zh-CN" altLang="en-US" sz="12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万条</a:t>
            </a: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低质数据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7811720" y="1824762"/>
            <a:ext cx="503295" cy="578156"/>
            <a:chOff x="7843138" y="1865103"/>
            <a:chExt cx="554654" cy="588121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4"/>
            <a:srcRect l="30596" t="17916" b="14454"/>
            <a:stretch>
              <a:fillRect/>
            </a:stretch>
          </p:blipFill>
          <p:spPr>
            <a:xfrm>
              <a:off x="7843138" y="2278526"/>
              <a:ext cx="554654" cy="174698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/>
            <a:srcRect l="1" t="-1" r="69211" b="8434"/>
            <a:stretch>
              <a:fillRect/>
            </a:stretch>
          </p:blipFill>
          <p:spPr>
            <a:xfrm>
              <a:off x="7870564" y="1865103"/>
              <a:ext cx="438002" cy="394412"/>
            </a:xfrm>
            <a:prstGeom prst="rect">
              <a:avLst/>
            </a:prstGeom>
          </p:spPr>
        </p:pic>
      </p:grpSp>
      <p:sp>
        <p:nvSpPr>
          <p:cNvPr id="59" name="文本框 58"/>
          <p:cNvSpPr txBox="1"/>
          <p:nvPr/>
        </p:nvSpPr>
        <p:spPr>
          <a:xfrm>
            <a:off x="8148554" y="1906402"/>
            <a:ext cx="98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4</a:t>
            </a:r>
            <a:r>
              <a:rPr lang="zh-CN" altLang="en-US" sz="12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亿条</a:t>
            </a:r>
            <a:endParaRPr lang="en-US" altLang="zh-CN" sz="1200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  <a:p>
            <a:pPr algn="ctr"/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低质数据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0" name="文本框 1049"/>
          <p:cNvSpPr txBox="1"/>
          <p:nvPr/>
        </p:nvSpPr>
        <p:spPr>
          <a:xfrm>
            <a:off x="4817675" y="5741058"/>
            <a:ext cx="1176035" cy="37202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lang="en-US" altLang="zh-CN" sz="1600" kern="1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3000</a:t>
            </a:r>
            <a:r>
              <a:rPr lang="zh-CN" altLang="en-US" sz="1600" kern="1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美元</a:t>
            </a:r>
            <a:endParaRPr lang="en-US" altLang="zh-CN" sz="1600" kern="1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2" name="文本框 1051"/>
          <p:cNvSpPr txBox="1"/>
          <p:nvPr/>
        </p:nvSpPr>
        <p:spPr>
          <a:xfrm>
            <a:off x="4960628" y="6432918"/>
            <a:ext cx="8901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74.1%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56" name="椭圆 1055"/>
          <p:cNvSpPr/>
          <p:nvPr/>
        </p:nvSpPr>
        <p:spPr>
          <a:xfrm>
            <a:off x="7587571" y="3419075"/>
            <a:ext cx="204390" cy="20439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1057" name="连接符: 肘形 1056"/>
          <p:cNvCxnSpPr/>
          <p:nvPr/>
        </p:nvCxnSpPr>
        <p:spPr>
          <a:xfrm rot="16200000" flipH="1">
            <a:off x="2838341" y="1790312"/>
            <a:ext cx="468000" cy="3024000"/>
          </a:xfrm>
          <a:prstGeom prst="bentConnector3">
            <a:avLst>
              <a:gd name="adj1" fmla="val 50765"/>
            </a:avLst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连接符: 肘形 1058"/>
          <p:cNvCxnSpPr/>
          <p:nvPr/>
        </p:nvCxnSpPr>
        <p:spPr>
          <a:xfrm rot="16200000" flipH="1">
            <a:off x="6283255" y="2131557"/>
            <a:ext cx="468000" cy="2340000"/>
          </a:xfrm>
          <a:prstGeom prst="bentConnector3">
            <a:avLst>
              <a:gd name="adj1" fmla="val 50765"/>
            </a:avLst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4" name="圆角矩形 1"/>
          <p:cNvSpPr/>
          <p:nvPr/>
        </p:nvSpPr>
        <p:spPr>
          <a:xfrm>
            <a:off x="3993482" y="5455960"/>
            <a:ext cx="1161426" cy="280689"/>
          </a:xfrm>
          <a:prstGeom prst="roundRect">
            <a:avLst/>
          </a:prstGeom>
          <a:solidFill>
            <a:srgbClr val="066AAE"/>
          </a:solidFill>
          <a:ln w="28575">
            <a:noFill/>
            <a:prstDash val="soli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0" bIns="0" anchor="ctr"/>
          <a:lstStyle/>
          <a:p>
            <a:pPr algn="ctr"/>
            <a:r>
              <a:rPr lang="zh-CN" altLang="en-US" sz="1500" b="1" dirty="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rPr>
              <a:t>成本开销</a:t>
            </a:r>
          </a:p>
        </p:txBody>
      </p:sp>
      <p:sp>
        <p:nvSpPr>
          <p:cNvPr id="1065" name="圆角矩形 1"/>
          <p:cNvSpPr/>
          <p:nvPr/>
        </p:nvSpPr>
        <p:spPr>
          <a:xfrm>
            <a:off x="3993482" y="6146283"/>
            <a:ext cx="1161426" cy="280689"/>
          </a:xfrm>
          <a:prstGeom prst="roundRect">
            <a:avLst/>
          </a:prstGeom>
          <a:solidFill>
            <a:srgbClr val="066AAE"/>
          </a:solidFill>
          <a:ln w="28575">
            <a:noFill/>
            <a:prstDash val="solid"/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0" bIns="0" anchor="ctr"/>
          <a:lstStyle/>
          <a:p>
            <a:pPr algn="ctr"/>
            <a:r>
              <a:rPr lang="zh-CN" altLang="en-US" sz="1500" b="1" dirty="0">
                <a:solidFill>
                  <a:schemeClr val="lt1"/>
                </a:solidFill>
                <a:latin typeface="微软雅黑" pitchFamily="34" charset="-122"/>
                <a:ea typeface="微软雅黑" pitchFamily="34" charset="-122"/>
              </a:rPr>
              <a:t>模型性能</a:t>
            </a:r>
          </a:p>
        </p:txBody>
      </p:sp>
      <p:cxnSp>
        <p:nvCxnSpPr>
          <p:cNvPr id="2080" name="直接箭头连接符 2079"/>
          <p:cNvCxnSpPr/>
          <p:nvPr/>
        </p:nvCxnSpPr>
        <p:spPr>
          <a:xfrm>
            <a:off x="6874897" y="6226969"/>
            <a:ext cx="806797" cy="211266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>
            <a:off x="8740471" y="5801487"/>
            <a:ext cx="39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latin typeface="微软雅黑" pitchFamily="34" charset="-122"/>
                <a:ea typeface="微软雅黑" pitchFamily="34" charset="-122"/>
              </a:rPr>
              <a:t>纠</a:t>
            </a:r>
            <a:endParaRPr kumimoji="1"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r>
              <a:rPr kumimoji="1" lang="zh-CN" altLang="en-US" sz="1600" dirty="0">
                <a:latin typeface="微软雅黑" pitchFamily="34" charset="-122"/>
                <a:ea typeface="微软雅黑" pitchFamily="34" charset="-122"/>
              </a:rPr>
              <a:t>偏</a:t>
            </a:r>
          </a:p>
        </p:txBody>
      </p:sp>
      <p:cxnSp>
        <p:nvCxnSpPr>
          <p:cNvPr id="1078" name="直接箭头连接符 1077"/>
          <p:cNvCxnSpPr/>
          <p:nvPr/>
        </p:nvCxnSpPr>
        <p:spPr>
          <a:xfrm flipV="1">
            <a:off x="6874897" y="5730745"/>
            <a:ext cx="797966" cy="239049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4" name="图片 20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6407" y="5686152"/>
            <a:ext cx="300129" cy="309224"/>
          </a:xfrm>
          <a:prstGeom prst="rect">
            <a:avLst/>
          </a:prstGeom>
        </p:spPr>
      </p:pic>
      <p:cxnSp>
        <p:nvCxnSpPr>
          <p:cNvPr id="2076" name="连接符: 曲线 2075"/>
          <p:cNvCxnSpPr>
            <a:cxnSpLocks/>
          </p:cNvCxnSpPr>
          <p:nvPr/>
        </p:nvCxnSpPr>
        <p:spPr>
          <a:xfrm flipH="1">
            <a:off x="8470608" y="5731541"/>
            <a:ext cx="2609" cy="775760"/>
          </a:xfrm>
          <a:prstGeom prst="curvedConnector3">
            <a:avLst>
              <a:gd name="adj1" fmla="val -11354082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4" name="图片 20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9665" y="6175365"/>
            <a:ext cx="355742" cy="276953"/>
          </a:xfrm>
          <a:prstGeom prst="rect">
            <a:avLst/>
          </a:prstGeom>
        </p:spPr>
      </p:pic>
      <p:pic>
        <p:nvPicPr>
          <p:cNvPr id="2088" name="图片 2087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635" y="5789295"/>
            <a:ext cx="864000" cy="612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13518" y="1768099"/>
            <a:ext cx="82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性能</a:t>
            </a:r>
            <a:endParaRPr lang="zh-CN" altLang="en-US" sz="12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25385" y="1850400"/>
            <a:ext cx="313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&gt;</a:t>
            </a:r>
            <a:endParaRPr lang="zh-CN" altLang="en-US" sz="28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56203" y="1766828"/>
            <a:ext cx="829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性能</a:t>
            </a:r>
            <a:endParaRPr lang="zh-CN" altLang="en-US" sz="12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Picture 2" descr="Agency for Science, Technology and Research (A*STAR)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17442" r="6050" b="16116"/>
          <a:stretch>
            <a:fillRect/>
          </a:stretch>
        </p:blipFill>
        <p:spPr bwMode="auto">
          <a:xfrm>
            <a:off x="6279475" y="4112111"/>
            <a:ext cx="346526" cy="2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剑桥大学_百度百科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7" t="16440" r="30741" b="39169"/>
          <a:stretch>
            <a:fillRect/>
          </a:stretch>
        </p:blipFill>
        <p:spPr bwMode="auto">
          <a:xfrm>
            <a:off x="5170249" y="4075995"/>
            <a:ext cx="306886" cy="36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8" y="1763571"/>
            <a:ext cx="1124651" cy="75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1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68" y="1760598"/>
            <a:ext cx="1166486" cy="763835"/>
          </a:xfrm>
          <a:prstGeom prst="rect">
            <a:avLst/>
          </a:prstGeom>
        </p:spPr>
      </p:pic>
      <p:sp>
        <p:nvSpPr>
          <p:cNvPr id="54" name="文本框 53"/>
          <p:cNvSpPr txBox="1"/>
          <p:nvPr/>
        </p:nvSpPr>
        <p:spPr>
          <a:xfrm>
            <a:off x="4748670" y="4410036"/>
            <a:ext cx="1908143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200" b="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百余所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Times New Roman" panose="02020503050405090304" pitchFamily="18" charset="0"/>
              </a:rPr>
              <a:t>高校和机构跟研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Times New Roman" panose="02020503050405090304" pitchFamily="18" charset="0"/>
            </a:endParaRPr>
          </a:p>
        </p:txBody>
      </p:sp>
      <p:sp>
        <p:nvSpPr>
          <p:cNvPr id="62" name="左大括号 61"/>
          <p:cNvSpPr/>
          <p:nvPr/>
        </p:nvSpPr>
        <p:spPr>
          <a:xfrm rot="16200000">
            <a:off x="6726845" y="2803431"/>
            <a:ext cx="216000" cy="4171484"/>
          </a:xfrm>
          <a:prstGeom prst="leftBrace">
            <a:avLst>
              <a:gd name="adj1" fmla="val 56788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466630" y="5374458"/>
            <a:ext cx="2884626" cy="1479942"/>
            <a:chOff x="361855" y="5374458"/>
            <a:chExt cx="2884626" cy="1479942"/>
          </a:xfrm>
        </p:grpSpPr>
        <p:grpSp>
          <p:nvGrpSpPr>
            <p:cNvPr id="42" name="组合 41"/>
            <p:cNvGrpSpPr/>
            <p:nvPr/>
          </p:nvGrpSpPr>
          <p:grpSpPr>
            <a:xfrm>
              <a:off x="361855" y="5431521"/>
              <a:ext cx="2884626" cy="1422879"/>
              <a:chOff x="361855" y="5441046"/>
              <a:chExt cx="2884626" cy="1422879"/>
            </a:xfrm>
          </p:grpSpPr>
          <p:sp>
            <p:nvSpPr>
              <p:cNvPr id="75" name="矩形 74"/>
              <p:cNvSpPr/>
              <p:nvPr/>
            </p:nvSpPr>
            <p:spPr>
              <a:xfrm>
                <a:off x="1430519" y="6163923"/>
                <a:ext cx="288000" cy="366031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81730" y="6356639"/>
                <a:ext cx="288000" cy="159322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2182280" y="5698957"/>
                <a:ext cx="288000" cy="83099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itchFamily="34" charset="-122"/>
                  <a:ea typeface="微软雅黑" pitchFamily="34" charset="-122"/>
                  <a:cs typeface="Times New Roman" panose="02020503050405090304" pitchFamily="18" charset="0"/>
                </a:endParaRPr>
              </a:p>
            </p:txBody>
          </p:sp>
          <p:cxnSp>
            <p:nvCxnSpPr>
              <p:cNvPr id="68" name="直接箭头连接符 67"/>
              <p:cNvCxnSpPr/>
              <p:nvPr/>
            </p:nvCxnSpPr>
            <p:spPr>
              <a:xfrm>
                <a:off x="361855" y="6529954"/>
                <a:ext cx="2848498" cy="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文本框 85"/>
              <p:cNvSpPr txBox="1"/>
              <p:nvPr/>
            </p:nvSpPr>
            <p:spPr>
              <a:xfrm>
                <a:off x="572835" y="6098692"/>
                <a:ext cx="5333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50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万</a:t>
                </a:r>
              </a:p>
            </p:txBody>
          </p:sp>
          <p:sp>
            <p:nvSpPr>
              <p:cNvPr id="87" name="文本框 86"/>
              <p:cNvSpPr txBox="1"/>
              <p:nvPr/>
            </p:nvSpPr>
            <p:spPr>
              <a:xfrm>
                <a:off x="1258078" y="5910904"/>
                <a:ext cx="7496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6000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万</a:t>
                </a:r>
              </a:p>
            </p:txBody>
          </p:sp>
          <p:sp>
            <p:nvSpPr>
              <p:cNvPr id="88" name="文本框 87"/>
              <p:cNvSpPr txBox="1"/>
              <p:nvPr/>
            </p:nvSpPr>
            <p:spPr>
              <a:xfrm>
                <a:off x="2110407" y="5441046"/>
                <a:ext cx="45512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4</a:t>
                </a:r>
                <a:r>
                  <a:rPr lang="zh-CN" altLang="en-US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亿</a:t>
                </a:r>
              </a:p>
            </p:txBody>
          </p:sp>
          <p:sp>
            <p:nvSpPr>
              <p:cNvPr id="89" name="文本框 88"/>
              <p:cNvSpPr txBox="1"/>
              <p:nvPr/>
            </p:nvSpPr>
            <p:spPr>
              <a:xfrm>
                <a:off x="544689" y="6581001"/>
                <a:ext cx="5689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2013</a:t>
                </a:r>
                <a:endParaRPr lang="zh-CN" altLang="en-US" sz="12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1295719" y="6581001"/>
                <a:ext cx="5689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2020</a:t>
                </a:r>
                <a:endParaRPr lang="zh-CN" altLang="en-US" sz="12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2071130" y="6581001"/>
                <a:ext cx="5689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solidFill>
                      <a:prstClr val="black"/>
                    </a:solidFill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2021</a:t>
                </a:r>
                <a:endParaRPr lang="zh-CN" altLang="en-US" sz="12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  <a:cs typeface="Times New Roman" panose="02020503050405090304" pitchFamily="18" charset="0"/>
                </a:endParaRPr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2677552" y="6586926"/>
                <a:ext cx="56892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200" dirty="0">
                    <a:latin typeface="微软雅黑" pitchFamily="34" charset="-122"/>
                    <a:ea typeface="微软雅黑" pitchFamily="34" charset="-122"/>
                    <a:cs typeface="Times New Roman" panose="02020503050405090304" pitchFamily="18" charset="0"/>
                  </a:rPr>
                  <a:t>时间</a:t>
                </a:r>
              </a:p>
            </p:txBody>
          </p:sp>
          <p:sp>
            <p:nvSpPr>
              <p:cNvPr id="127" name="图形 45" descr="箭头: 逆时针曲线 纯色填充"/>
              <p:cNvSpPr/>
              <p:nvPr/>
            </p:nvSpPr>
            <p:spPr>
              <a:xfrm rot="4954141">
                <a:off x="1160152" y="5305164"/>
                <a:ext cx="386267" cy="888413"/>
              </a:xfrm>
              <a:custGeom>
                <a:avLst/>
                <a:gdLst>
                  <a:gd name="connsiteX0" fmla="*/ 271463 w 358122"/>
                  <a:gd name="connsiteY0" fmla="*/ 727710 h 727710"/>
                  <a:gd name="connsiteX1" fmla="*/ 95250 w 358122"/>
                  <a:gd name="connsiteY1" fmla="*/ 229552 h 727710"/>
                  <a:gd name="connsiteX2" fmla="*/ 0 w 358122"/>
                  <a:gd name="connsiteY2" fmla="*/ 323850 h 727710"/>
                  <a:gd name="connsiteX3" fmla="*/ 0 w 358122"/>
                  <a:gd name="connsiteY3" fmla="*/ 0 h 727710"/>
                  <a:gd name="connsiteX4" fmla="*/ 323850 w 358122"/>
                  <a:gd name="connsiteY4" fmla="*/ 0 h 727710"/>
                  <a:gd name="connsiteX5" fmla="*/ 236220 w 358122"/>
                  <a:gd name="connsiteY5" fmla="*/ 87630 h 727710"/>
                  <a:gd name="connsiteX6" fmla="*/ 271463 w 358122"/>
                  <a:gd name="connsiteY6" fmla="*/ 727710 h 727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122" h="727710">
                    <a:moveTo>
                      <a:pt x="271463" y="727710"/>
                    </a:moveTo>
                    <a:cubicBezTo>
                      <a:pt x="271463" y="727710"/>
                      <a:pt x="381953" y="515303"/>
                      <a:pt x="95250" y="229552"/>
                    </a:cubicBezTo>
                    <a:lnTo>
                      <a:pt x="0" y="323850"/>
                    </a:lnTo>
                    <a:lnTo>
                      <a:pt x="0" y="0"/>
                    </a:lnTo>
                    <a:lnTo>
                      <a:pt x="323850" y="0"/>
                    </a:lnTo>
                    <a:lnTo>
                      <a:pt x="236220" y="87630"/>
                    </a:lnTo>
                    <a:cubicBezTo>
                      <a:pt x="237173" y="88582"/>
                      <a:pt x="484823" y="385763"/>
                      <a:pt x="271463" y="727710"/>
                    </a:cubicBezTo>
                    <a:close/>
                  </a:path>
                </a:pathLst>
              </a:custGeom>
              <a:solidFill>
                <a:srgbClr val="C00000">
                  <a:alpha val="70000"/>
                </a:srgbClr>
              </a:solidFill>
              <a:ln w="605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endParaRPr lang="zh-CN" altLang="en-US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66" name="文本框 65"/>
            <p:cNvSpPr txBox="1"/>
            <p:nvPr/>
          </p:nvSpPr>
          <p:spPr>
            <a:xfrm>
              <a:off x="873590" y="5374458"/>
              <a:ext cx="5038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微软雅黑" pitchFamily="34" charset="-122"/>
                  <a:ea typeface="微软雅黑" pitchFamily="34" charset="-122"/>
                  <a:cs typeface="Times New Roman" panose="02020503050405090304" pitchFamily="18" charset="0"/>
                </a:rPr>
                <a:t>数据规模</a:t>
              </a:r>
            </a:p>
          </p:txBody>
        </p:sp>
      </p:grpSp>
      <p:sp>
        <p:nvSpPr>
          <p:cNvPr id="18" name="内容占位符 1"/>
          <p:cNvSpPr txBox="1"/>
          <p:nvPr/>
        </p:nvSpPr>
        <p:spPr>
          <a:xfrm>
            <a:off x="323098" y="3688974"/>
            <a:ext cx="8515033" cy="1106161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8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1pPr>
            <a:lvl2pPr marL="846455" indent="-389255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✤"/>
              <a:defRPr sz="24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20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altLang="zh-CN" sz="2000" b="0" kern="100" dirty="0">
              <a:highlight>
                <a:srgbClr val="FFFF00"/>
              </a:highlight>
              <a:ea typeface="SimHei" panose="02010609060101010101" pitchFamily="49" charset="-122"/>
              <a:cs typeface="Times New Roman" panose="02020503050405090304" pitchFamily="18" charset="0"/>
              <a:sym typeface="黑体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29423" y="5735218"/>
            <a:ext cx="48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i="1" kern="100" dirty="0" err="1">
                <a:solidFill>
                  <a:srgbClr val="C00000"/>
                </a:solidFill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v.s</a:t>
            </a:r>
            <a:r>
              <a:rPr lang="en-US" altLang="zh-CN" sz="1800" i="1" kern="100" dirty="0">
                <a:solidFill>
                  <a:srgbClr val="C00000"/>
                </a:solidFill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.</a:t>
            </a:r>
            <a:endParaRPr lang="zh-CN" altLang="en-US" sz="1800" i="1" kern="100" dirty="0">
              <a:solidFill>
                <a:srgbClr val="C00000"/>
              </a:solidFill>
              <a:latin typeface="Times New Roman" panose="02020503050405090304" pitchFamily="18" charset="0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329423" y="6398279"/>
            <a:ext cx="483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i="1" kern="100" dirty="0" err="1">
                <a:solidFill>
                  <a:srgbClr val="C00000"/>
                </a:solidFill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v.s</a:t>
            </a:r>
            <a:r>
              <a:rPr lang="en-US" altLang="zh-CN" sz="1800" i="1" kern="100" dirty="0">
                <a:solidFill>
                  <a:srgbClr val="C00000"/>
                </a:solidFill>
                <a:latin typeface="Times New Roman" panose="02020503050405090304" pitchFamily="18" charset="0"/>
                <a:ea typeface="SimHei" panose="02010609060101010101" pitchFamily="49" charset="-122"/>
                <a:cs typeface="Times New Roman" panose="02020503050405090304" pitchFamily="18" charset="0"/>
              </a:rPr>
              <a:t>.</a:t>
            </a:r>
            <a:endParaRPr lang="zh-CN" altLang="en-US" sz="1800" i="1" kern="100" dirty="0">
              <a:solidFill>
                <a:srgbClr val="C00000"/>
              </a:solidFill>
              <a:latin typeface="Times New Roman" panose="02020503050405090304" pitchFamily="18" charset="0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339447" y="5062300"/>
            <a:ext cx="463959" cy="223783"/>
            <a:chOff x="4161382" y="5860993"/>
            <a:chExt cx="524102" cy="392113"/>
          </a:xfrm>
          <a:solidFill>
            <a:srgbClr val="C00000"/>
          </a:solidFill>
        </p:grpSpPr>
        <p:sp>
          <p:nvSpPr>
            <p:cNvPr id="23" name="AutoShape 75"/>
            <p:cNvSpPr>
              <a:spLocks noChangeArrowheads="1"/>
            </p:cNvSpPr>
            <p:nvPr/>
          </p:nvSpPr>
          <p:spPr bwMode="auto">
            <a:xfrm>
              <a:off x="4474346" y="5860993"/>
              <a:ext cx="211138" cy="392113"/>
            </a:xfrm>
            <a:prstGeom prst="chevron">
              <a:avLst>
                <a:gd name="adj" fmla="val 51130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0"/>
            </a:p>
          </p:txBody>
        </p:sp>
        <p:sp>
          <p:nvSpPr>
            <p:cNvPr id="24" name="AutoShape 76"/>
            <p:cNvSpPr>
              <a:spLocks noChangeArrowheads="1"/>
            </p:cNvSpPr>
            <p:nvPr/>
          </p:nvSpPr>
          <p:spPr bwMode="auto">
            <a:xfrm>
              <a:off x="4161382" y="5860993"/>
              <a:ext cx="211138" cy="392113"/>
            </a:xfrm>
            <a:prstGeom prst="chevron">
              <a:avLst>
                <a:gd name="adj" fmla="val 51130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0"/>
            </a:p>
          </p:txBody>
        </p:sp>
        <p:sp>
          <p:nvSpPr>
            <p:cNvPr id="25" name="AutoShape 75"/>
            <p:cNvSpPr>
              <a:spLocks noChangeArrowheads="1"/>
            </p:cNvSpPr>
            <p:nvPr/>
          </p:nvSpPr>
          <p:spPr bwMode="auto">
            <a:xfrm>
              <a:off x="4317864" y="5860993"/>
              <a:ext cx="211138" cy="392113"/>
            </a:xfrm>
            <a:prstGeom prst="chevron">
              <a:avLst>
                <a:gd name="adj" fmla="val 51130"/>
              </a:avLst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6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0"/>
            </a:p>
          </p:txBody>
        </p:sp>
      </p:grpSp>
      <p:sp>
        <p:nvSpPr>
          <p:cNvPr id="13" name="内容占位符 1"/>
          <p:cNvSpPr txBox="1"/>
          <p:nvPr/>
        </p:nvSpPr>
        <p:spPr>
          <a:xfrm>
            <a:off x="9977280" y="2612541"/>
            <a:ext cx="8515033" cy="1613067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8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1pPr>
            <a:lvl2pPr marL="846455" indent="-389255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✤"/>
              <a:defRPr sz="24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20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kumimoji="1" lang="en-US" altLang="zh-CN" sz="2000" b="0" dirty="0">
              <a:latin typeface="SimHei" panose="02010609060101010101" pitchFamily="49" charset="-122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pic>
        <p:nvPicPr>
          <p:cNvPr id="2052" name="Picture 4" descr="报名通道开启| 四川大学机械工程学院2023年海外优青专场宣讲邀您参会• 时代学者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/>
          <a:stretch>
            <a:fillRect/>
          </a:stretch>
        </p:blipFill>
        <p:spPr bwMode="auto">
          <a:xfrm>
            <a:off x="5950733" y="5790516"/>
            <a:ext cx="86369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校徽-四川大学Sichuan University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904" y="6113083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电子科技大学- 维基百科，自由的百科全书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28" y="54123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内容占位符 1"/>
          <p:cNvSpPr txBox="1"/>
          <p:nvPr/>
        </p:nvSpPr>
        <p:spPr>
          <a:xfrm>
            <a:off x="-4412921" y="4724070"/>
            <a:ext cx="8515033" cy="870801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8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1pPr>
            <a:lvl2pPr marL="846455" indent="-389255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✤"/>
              <a:defRPr sz="24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20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altLang="zh-CN" sz="2000" b="0" kern="100" dirty="0">
              <a:highlight>
                <a:srgbClr val="FFFF00"/>
              </a:highlight>
              <a:ea typeface="SimHei" panose="02010609060101010101" pitchFamily="49" charset="-122"/>
              <a:cs typeface="Times New Roman" panose="02020503050405090304" pitchFamily="18" charset="0"/>
              <a:sym typeface="黑体"/>
            </a:endParaRPr>
          </a:p>
        </p:txBody>
      </p:sp>
      <p:sp>
        <p:nvSpPr>
          <p:cNvPr id="27" name="内容占位符 1"/>
          <p:cNvSpPr txBox="1"/>
          <p:nvPr/>
        </p:nvSpPr>
        <p:spPr>
          <a:xfrm>
            <a:off x="-4654743" y="4477076"/>
            <a:ext cx="8515033" cy="870801"/>
          </a:xfrm>
          <a:prstGeom prst="rect">
            <a:avLst/>
          </a:prstGeom>
        </p:spPr>
        <p:txBody>
          <a:bodyPr>
            <a:normAutofit/>
          </a:bodyPr>
          <a:lstStyle>
            <a:lvl1pPr marL="454025" indent="-454025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8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1pPr>
            <a:lvl2pPr marL="846455" indent="-389255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✤"/>
              <a:defRPr sz="24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2000"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kern="1200">
                <a:solidFill>
                  <a:schemeClr val="tx1"/>
                </a:solidFill>
                <a:latin typeface="黑体" pitchFamily="49" charset="-122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4000"/>
              </a:lnSpc>
              <a:buNone/>
            </a:pPr>
            <a:endParaRPr lang="en-US" altLang="zh-CN" sz="2000" b="0" kern="100" dirty="0">
              <a:highlight>
                <a:srgbClr val="FFFF00"/>
              </a:highlight>
              <a:ea typeface="SimHei" panose="02010609060101010101" pitchFamily="49" charset="-122"/>
              <a:cs typeface="Times New Roman" panose="02020503050405090304" pitchFamily="18" charset="0"/>
              <a:sym typeface="黑体"/>
            </a:endParaRPr>
          </a:p>
          <a:p>
            <a:pPr algn="just">
              <a:lnSpc>
                <a:spcPct val="114000"/>
              </a:lnSpc>
            </a:pPr>
            <a:endParaRPr kumimoji="1" lang="zh-CN" altLang="en-US" sz="2000" b="0" dirty="0">
              <a:latin typeface="SimHei" panose="02010609060101010101" pitchFamily="49" charset="-122"/>
              <a:ea typeface="SimHei" panose="02010609060101010101" pitchFamily="49" charset="-122"/>
              <a:cs typeface="Times New Roman" panose="02020503050405090304" pitchFamily="18" charset="0"/>
            </a:endParaRPr>
          </a:p>
        </p:txBody>
      </p:sp>
      <p:sp>
        <p:nvSpPr>
          <p:cNvPr id="30" name="标题 1">
            <a:extLst>
              <a:ext uri="{FF2B5EF4-FFF2-40B4-BE49-F238E27FC236}">
                <a16:creationId xmlns:a16="http://schemas.microsoft.com/office/drawing/2014/main" id="{EA2033C0-C78B-8208-AB21-5C571DA6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99" y="111996"/>
            <a:ext cx="7476259" cy="792000"/>
          </a:xfrm>
        </p:spPr>
        <p:txBody>
          <a:bodyPr/>
          <a:lstStyle/>
          <a:p>
            <a:r>
              <a:rPr kumimoji="1" lang="en-US" altLang="en-US" dirty="0"/>
              <a:t>Trending</a:t>
            </a:r>
            <a:endParaRPr kumimoji="1" lang="zh-CN" altLang="en-US" dirty="0"/>
          </a:p>
        </p:txBody>
      </p:sp>
      <p:sp>
        <p:nvSpPr>
          <p:cNvPr id="44" name="内容占位符 5">
            <a:extLst>
              <a:ext uri="{FF2B5EF4-FFF2-40B4-BE49-F238E27FC236}">
                <a16:creationId xmlns:a16="http://schemas.microsoft.com/office/drawing/2014/main" id="{EA96ED9A-4EC5-9CC7-67F2-1C78896F8704}"/>
              </a:ext>
            </a:extLst>
          </p:cNvPr>
          <p:cNvSpPr txBox="1">
            <a:spLocks/>
          </p:cNvSpPr>
          <p:nvPr/>
        </p:nvSpPr>
        <p:spPr bwMode="auto">
          <a:xfrm>
            <a:off x="276342" y="1159368"/>
            <a:ext cx="8304964" cy="48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454025" indent="-454025" algn="l" rtl="0" eaLnBrk="0" fontAlgn="base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Font typeface="ZapfDingbatsITC" panose="05020102010704020609"/>
              <a:buChar char="❖"/>
              <a:defRPr sz="24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1pPr>
            <a:lvl2pPr marL="805180" indent="-351155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n"/>
              <a:defRPr sz="20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2pPr>
            <a:lvl3pPr marL="1114425" indent="-22733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LucidaGrande" panose="020B0600040502020204" pitchFamily="34" charset="0"/>
              <a:buChar char="•"/>
              <a:defRPr sz="18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3pPr>
            <a:lvl4pPr marL="16002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4pPr>
            <a:lvl5pPr marL="2057400" indent="-228600" algn="l" rtl="0" eaLnBrk="0" fontAlgn="base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 sz="1600" kern="1200" baseline="0">
                <a:solidFill>
                  <a:schemeClr val="tx1"/>
                </a:solidFill>
                <a:latin typeface="Times New Roman" panose="02020603050405020304" charset="0"/>
                <a:ea typeface="黑体" pitchFamily="49" charset="-122"/>
                <a:cs typeface="黑体" pitchFamily="49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Noisy</a:t>
            </a:r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Correspondence</a:t>
            </a:r>
            <a:endParaRPr lang="en" altLang="zh-CN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幻灯片编号占位符 4"/>
          <p:cNvSpPr>
            <a:spLocks noGrp="1"/>
          </p:cNvSpPr>
          <p:nvPr>
            <p:ph type="sldNum" sz="quarter" idx="4"/>
          </p:nvPr>
        </p:nvSpPr>
        <p:spPr bwMode="auto">
          <a:xfrm>
            <a:off x="8747125" y="6546850"/>
            <a:ext cx="396875" cy="25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lnSpc>
                <a:spcPct val="90000"/>
              </a:lnSpc>
              <a:spcBef>
                <a:spcPts val="1000"/>
              </a:spcBef>
              <a:buFont typeface="ZapfDingbatsITC" panose="05020102010704020609"/>
              <a:buChar char="❖"/>
              <a:defRPr sz="2800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ZapfDingbatsITC" panose="05020102010704020609"/>
              <a:buChar char="✤"/>
              <a:defRPr sz="2400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LucidaGrande" panose="020B0600040502020204" pitchFamily="34" charset="0"/>
              <a:buChar char="•"/>
              <a:defRPr sz="2000"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ZapfDingbatsITC" panose="05020102010704020609"/>
              <a:buChar char="❖"/>
              <a:defRPr>
                <a:solidFill>
                  <a:schemeClr val="tx1"/>
                </a:solidFill>
                <a:latin typeface="黑体" pitchFamily="49" charset="-122"/>
                <a:ea typeface="黑体" pitchFamily="49" charset="-122"/>
              </a:defRPr>
            </a:lvl9pPr>
          </a:lstStyle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5862A32-F4F4-884C-86E0-5BBDE5186F02}" type="slidenum">
              <a:rPr kumimoji="0" lang="zh-CN" altLang="en-US" sz="1200" b="1" smtClean="0">
                <a:solidFill>
                  <a:srgbClr val="898989"/>
                </a:solidFill>
                <a:latin typeface="Bell MT" panose="02020503060305020303" pitchFamily="18" charset="0"/>
                <a:ea typeface="宋体" pitchFamily="2" charset="-122"/>
              </a:rPr>
              <a:t>22</a:t>
            </a:fld>
            <a:endParaRPr kumimoji="0" lang="zh-CN" altLang="en-US" sz="1200" b="1">
              <a:solidFill>
                <a:srgbClr val="898989"/>
              </a:solidFill>
              <a:latin typeface="Bell MT" panose="02020503060305020303" pitchFamily="18" charset="0"/>
              <a:ea typeface="宋体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37D0AFC-D095-BEFE-11A4-80025523AF8E}"/>
              </a:ext>
            </a:extLst>
          </p:cNvPr>
          <p:cNvSpPr/>
          <p:nvPr/>
        </p:nvSpPr>
        <p:spPr>
          <a:xfrm>
            <a:off x="4147214" y="405114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of Computer Science </a:t>
            </a:r>
          </a:p>
          <a:p>
            <a:pPr algn="ctr"/>
            <a:r>
              <a:rPr lang="en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Sichuan University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ABE5BC8-A39C-06E6-3969-4040021084EF}"/>
              </a:ext>
            </a:extLst>
          </p:cNvPr>
          <p:cNvSpPr txBox="1"/>
          <p:nvPr/>
        </p:nvSpPr>
        <p:spPr>
          <a:xfrm>
            <a:off x="4572000" y="2330103"/>
            <a:ext cx="3722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>
                <a:solidFill>
                  <a:srgbClr val="0F33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</a:t>
            </a:r>
          </a:p>
          <a:p>
            <a:pPr algn="ctr"/>
            <a:r>
              <a:rPr kumimoji="1" lang="en-US" altLang="zh-CN" sz="3200" dirty="0">
                <a:solidFill>
                  <a:srgbClr val="0F33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</a:p>
          <a:p>
            <a:pPr algn="ctr"/>
            <a:r>
              <a:rPr kumimoji="1" lang="en-US" altLang="zh-CN" sz="3200" dirty="0">
                <a:solidFill>
                  <a:srgbClr val="0F33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attention!</a:t>
            </a:r>
            <a:endParaRPr kumimoji="1" lang="zh-CN" altLang="en-US" sz="3200" dirty="0">
              <a:solidFill>
                <a:srgbClr val="0F33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8B1F14-0D74-26B5-7FB4-94605B352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574" y="5225505"/>
            <a:ext cx="1423057" cy="14230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0CF0922-AD63-1BF0-EF5B-87DF8CB6D9EE}"/>
              </a:ext>
            </a:extLst>
          </p:cNvPr>
          <p:cNvSpPr txBox="1"/>
          <p:nvPr/>
        </p:nvSpPr>
        <p:spPr>
          <a:xfrm>
            <a:off x="-1" y="1975859"/>
            <a:ext cx="4797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400" dirty="0">
                <a:latin typeface="Kaiti SC" panose="02010600040101010101" pitchFamily="2" charset="-122"/>
                <a:ea typeface="Kaiti SC" panose="02010600040101010101" pitchFamily="2" charset="-122"/>
              </a:rPr>
              <a:t>github.com/QinYang79/</a:t>
            </a:r>
          </a:p>
          <a:p>
            <a:r>
              <a:rPr kumimoji="1" lang="en" altLang="zh-CN" sz="2400" dirty="0">
                <a:latin typeface="Kaiti SC" panose="02010600040101010101" pitchFamily="2" charset="-122"/>
                <a:ea typeface="Kaiti SC" panose="02010600040101010101" pitchFamily="2" charset="-122"/>
              </a:rPr>
              <a:t>Awesome-Noisy-Correspondence</a:t>
            </a:r>
            <a:endParaRPr kumimoji="1" lang="zh-CN" altLang="en-US" sz="24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17410" name="Picture 2" descr="Top 10 Most Popular GitHub Repos for Developers in 2025 | GeeksforGeeks">
            <a:extLst>
              <a:ext uri="{FF2B5EF4-FFF2-40B4-BE49-F238E27FC236}">
                <a16:creationId xmlns:a16="http://schemas.microsoft.com/office/drawing/2014/main" id="{F06EACDA-6936-DAA7-8DC1-6A5394D90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9667" r="1538" b="30790"/>
          <a:stretch/>
        </p:blipFill>
        <p:spPr bwMode="auto">
          <a:xfrm>
            <a:off x="0" y="1412007"/>
            <a:ext cx="1808703" cy="4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1E5056-CAC6-59AE-922D-B248805B41F9}"/>
              </a:ext>
            </a:extLst>
          </p:cNvPr>
          <p:cNvSpPr txBox="1"/>
          <p:nvPr/>
        </p:nvSpPr>
        <p:spPr>
          <a:xfrm>
            <a:off x="23634" y="2718767"/>
            <a:ext cx="371768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Image-Text Matching/Retrieval</a:t>
            </a:r>
            <a:endParaRPr lang="en" altLang="zh-CN" sz="1800" b="1" i="0" u="sng" kern="1200" dirty="0">
              <a:solidFill>
                <a:srgbClr val="FF0000"/>
              </a:solidFill>
              <a:effectLst/>
              <a:latin typeface="Kaiti SC" panose="02010600040101010101" pitchFamily="2" charset="-122"/>
              <a:ea typeface="Kaiti SC" panose="02010600040101010101" pitchFamily="2" charset="-122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Vision-Language Pre-training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Re-identification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Video-Text Learning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Captioning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Contrastive Learning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Graph Matching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Visual-Audio Learning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Machine Reading Comprehension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Dense Retrieval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Retrieval-Augmented Generation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Multi-View Clustering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Composed Image Retrieval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" altLang="zh-CN" sz="1800" b="1" i="0" u="sng" kern="1200" dirty="0">
                <a:solidFill>
                  <a:srgbClr val="FF0000"/>
                </a:solidFill>
                <a:effectLst/>
                <a:latin typeface="Kaiti SC" panose="02010600040101010101" pitchFamily="2" charset="-122"/>
                <a:ea typeface="Kaiti SC" panose="02010600040101010101" pitchFamily="2" charset="-122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Text-to-SQL</a:t>
            </a:r>
            <a:endParaRPr lang="zh-CN" altLang="en-US" sz="1800" b="1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1B18816-D992-44C3-E944-552915BEFE80}"/>
              </a:ext>
            </a:extLst>
          </p:cNvPr>
          <p:cNvSpPr txBox="1"/>
          <p:nvPr/>
        </p:nvSpPr>
        <p:spPr>
          <a:xfrm>
            <a:off x="394451" y="6495871"/>
            <a:ext cx="518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…</a:t>
            </a:r>
            <a:endParaRPr kumimoji="1" lang="zh-CN" altLang="en-US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5F3A478-763E-B254-3215-7E5E51FD1FA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2793" t="26589" r="11113" b="23480"/>
          <a:stretch/>
        </p:blipFill>
        <p:spPr>
          <a:xfrm>
            <a:off x="7457631" y="5327215"/>
            <a:ext cx="1271112" cy="121963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39E75DA-D33F-7A08-A6E5-4A5F48EE5EC0}"/>
              </a:ext>
            </a:extLst>
          </p:cNvPr>
          <p:cNvSpPr txBox="1"/>
          <p:nvPr/>
        </p:nvSpPr>
        <p:spPr>
          <a:xfrm>
            <a:off x="6129427" y="6468586"/>
            <a:ext cx="1423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kumimoji="1" lang="zh-CN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05E4629-043A-8A01-2353-1ECBFBCFE117}"/>
              </a:ext>
            </a:extLst>
          </p:cNvPr>
          <p:cNvSpPr txBox="1"/>
          <p:nvPr/>
        </p:nvSpPr>
        <p:spPr>
          <a:xfrm>
            <a:off x="7390230" y="6514752"/>
            <a:ext cx="922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WeChat</a:t>
            </a:r>
            <a:endParaRPr kumimoji="1" lang="zh-CN" altLang="en-US" sz="1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188F1F-38B7-025D-81FB-1D85855487B0}"/>
              </a:ext>
            </a:extLst>
          </p:cNvPr>
          <p:cNvSpPr txBox="1"/>
          <p:nvPr/>
        </p:nvSpPr>
        <p:spPr>
          <a:xfrm>
            <a:off x="8166956" y="65574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😊😊</a:t>
            </a:r>
            <a:endParaRPr kumimoji="1" lang="zh-CN" altLang="en-US" sz="1800" dirty="0"/>
          </a:p>
        </p:txBody>
      </p:sp>
      <p:pic>
        <p:nvPicPr>
          <p:cNvPr id="8" name="Picture 2" descr="Top 10 Most Popular GitHub Repos for Developers in 2025 | GeeksforGeeks">
            <a:extLst>
              <a:ext uri="{FF2B5EF4-FFF2-40B4-BE49-F238E27FC236}">
                <a16:creationId xmlns:a16="http://schemas.microsoft.com/office/drawing/2014/main" id="{5439114E-8706-7887-FEBD-E6A481DFD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9" t="19667" r="58964" b="30790"/>
          <a:stretch/>
        </p:blipFill>
        <p:spPr bwMode="auto">
          <a:xfrm>
            <a:off x="5653841" y="6308232"/>
            <a:ext cx="475586" cy="49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E43D5-08B7-31A3-A177-4D468292C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主流跨境电商平台大PK：如何挑选最适合自己的跨境电商平台- ingstart-全球公司成立与合规">
            <a:extLst>
              <a:ext uri="{FF2B5EF4-FFF2-40B4-BE49-F238E27FC236}">
                <a16:creationId xmlns:a16="http://schemas.microsoft.com/office/drawing/2014/main" id="{E54DD3DF-5850-ACAB-7EBC-330FB1440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r="13555"/>
          <a:stretch/>
        </p:blipFill>
        <p:spPr bwMode="auto">
          <a:xfrm>
            <a:off x="6569749" y="3368004"/>
            <a:ext cx="2428773" cy="223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9680080-9431-6324-3C8B-904BA0B1C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Background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A3FD23-9443-01B5-60F3-9E87876666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0D2457F-D9F2-2F95-4B74-967BE3B6BD00}"/>
              </a:ext>
            </a:extLst>
          </p:cNvPr>
          <p:cNvSpPr txBox="1"/>
          <p:nvPr/>
        </p:nvSpPr>
        <p:spPr>
          <a:xfrm>
            <a:off x="3312" y="1211484"/>
            <a:ext cx="3448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Composed Image Retrieval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5AEF54-53F0-2777-14A5-AC5EB1294D38}"/>
              </a:ext>
            </a:extLst>
          </p:cNvPr>
          <p:cNvSpPr txBox="1"/>
          <p:nvPr/>
        </p:nvSpPr>
        <p:spPr>
          <a:xfrm>
            <a:off x="0" y="3457306"/>
            <a:ext cx="3239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Widely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像狗狗的阿比西尼亞貓連法老都臣服？6大特徵及收編注意事項- 預約怪獸">
            <a:extLst>
              <a:ext uri="{FF2B5EF4-FFF2-40B4-BE49-F238E27FC236}">
                <a16:creationId xmlns:a16="http://schemas.microsoft.com/office/drawing/2014/main" id="{7381289C-B7D7-D620-44A2-D6BBFDAAB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57"/>
          <a:stretch/>
        </p:blipFill>
        <p:spPr bwMode="auto">
          <a:xfrm>
            <a:off x="179067" y="1740370"/>
            <a:ext cx="687853" cy="73594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图片 1026">
            <a:extLst>
              <a:ext uri="{FF2B5EF4-FFF2-40B4-BE49-F238E27FC236}">
                <a16:creationId xmlns:a16="http://schemas.microsoft.com/office/drawing/2014/main" id="{8F0A2D09-D462-C857-99EE-F691A2F9E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871" y="1563063"/>
            <a:ext cx="590276" cy="47676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E7DB3A52-63B7-B1F1-DCB2-23FEF314698B}"/>
              </a:ext>
            </a:extLst>
          </p:cNvPr>
          <p:cNvGrpSpPr/>
          <p:nvPr/>
        </p:nvGrpSpPr>
        <p:grpSpPr>
          <a:xfrm>
            <a:off x="7615411" y="2043623"/>
            <a:ext cx="1060893" cy="1079736"/>
            <a:chOff x="5090896" y="1756984"/>
            <a:chExt cx="1671437" cy="1701123"/>
          </a:xfrm>
        </p:grpSpPr>
        <p:pic>
          <p:nvPicPr>
            <p:cNvPr id="1030" name="Picture 6" descr="狗黄狗宠物- Pixabay上的免费照片">
              <a:extLst>
                <a:ext uri="{FF2B5EF4-FFF2-40B4-BE49-F238E27FC236}">
                  <a16:creationId xmlns:a16="http://schemas.microsoft.com/office/drawing/2014/main" id="{9E976ABE-DBAC-D663-387A-5366468D02B5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3" r="19163"/>
            <a:stretch/>
          </p:blipFill>
          <p:spPr bwMode="auto">
            <a:xfrm>
              <a:off x="5090896" y="1756984"/>
              <a:ext cx="1537200" cy="1641598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EB4059BC-3A83-95DE-1485-8B91B93BC2B6}"/>
                </a:ext>
              </a:extLst>
            </p:cNvPr>
            <p:cNvGrpSpPr/>
            <p:nvPr/>
          </p:nvGrpSpPr>
          <p:grpSpPr>
            <a:xfrm>
              <a:off x="6026899" y="3118676"/>
              <a:ext cx="735434" cy="339431"/>
              <a:chOff x="4463930" y="3093197"/>
              <a:chExt cx="735434" cy="339431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DADD91E-86F4-3B5A-B45F-F23D33799A91}"/>
                  </a:ext>
                </a:extLst>
              </p:cNvPr>
              <p:cNvSpPr/>
              <p:nvPr/>
            </p:nvSpPr>
            <p:spPr bwMode="auto">
              <a:xfrm>
                <a:off x="4572000" y="3122282"/>
                <a:ext cx="493123" cy="249608"/>
              </a:xfrm>
              <a:prstGeom prst="rect">
                <a:avLst/>
              </a:prstGeom>
              <a:solidFill>
                <a:srgbClr val="1D03FE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9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11B92F3E-9FA3-9389-CD94-B3A54B55E213}"/>
                  </a:ext>
                </a:extLst>
              </p:cNvPr>
              <p:cNvSpPr txBox="1"/>
              <p:nvPr/>
            </p:nvSpPr>
            <p:spPr>
              <a:xfrm>
                <a:off x="4463930" y="3093197"/>
                <a:ext cx="735434" cy="339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8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0.4123</a:t>
                </a:r>
                <a:endParaRPr kumimoji="1" lang="zh-CN" altLang="en-US" sz="8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56BB31C0-E268-491A-0A33-EA5E836F44D4}"/>
              </a:ext>
            </a:extLst>
          </p:cNvPr>
          <p:cNvGrpSpPr/>
          <p:nvPr/>
        </p:nvGrpSpPr>
        <p:grpSpPr>
          <a:xfrm>
            <a:off x="4344430" y="2041766"/>
            <a:ext cx="1063411" cy="1069022"/>
            <a:chOff x="6373946" y="3190640"/>
            <a:chExt cx="1682351" cy="1691228"/>
          </a:xfrm>
        </p:grpSpPr>
        <p:pic>
          <p:nvPicPr>
            <p:cNvPr id="1032" name="Picture 8" descr="猫咪黄加橘【官方频道】 - YouTube">
              <a:extLst>
                <a:ext uri="{FF2B5EF4-FFF2-40B4-BE49-F238E27FC236}">
                  <a16:creationId xmlns:a16="http://schemas.microsoft.com/office/drawing/2014/main" id="{1B675E8E-3DAC-2D2F-CF4E-35CDB8E5E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4"/>
            <a:stretch/>
          </p:blipFill>
          <p:spPr bwMode="auto">
            <a:xfrm>
              <a:off x="6373946" y="3190640"/>
              <a:ext cx="1535497" cy="1640385"/>
            </a:xfrm>
            <a:prstGeom prst="rect">
              <a:avLst/>
            </a:prstGeom>
            <a:noFill/>
            <a:ln w="317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449D58F1-AFC1-43D7-91D9-722FFBB02D95}"/>
                </a:ext>
              </a:extLst>
            </p:cNvPr>
            <p:cNvGrpSpPr/>
            <p:nvPr/>
          </p:nvGrpSpPr>
          <p:grpSpPr>
            <a:xfrm>
              <a:off x="7277237" y="4541028"/>
              <a:ext cx="779060" cy="340840"/>
              <a:chOff x="3444171" y="4515549"/>
              <a:chExt cx="779060" cy="340840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EABC4C70-4BA2-A40D-3305-6D64E0F9FCB2}"/>
                  </a:ext>
                </a:extLst>
              </p:cNvPr>
              <p:cNvSpPr/>
              <p:nvPr/>
            </p:nvSpPr>
            <p:spPr bwMode="auto">
              <a:xfrm>
                <a:off x="3583255" y="4557622"/>
                <a:ext cx="493123" cy="249608"/>
              </a:xfrm>
              <a:prstGeom prst="rect">
                <a:avLst/>
              </a:prstGeom>
              <a:solidFill>
                <a:srgbClr val="1D03FE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9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0198395-A30C-0F1D-16EC-A6A30A04AF49}"/>
                  </a:ext>
                </a:extLst>
              </p:cNvPr>
              <p:cNvSpPr txBox="1"/>
              <p:nvPr/>
            </p:nvSpPr>
            <p:spPr>
              <a:xfrm>
                <a:off x="3444171" y="4515549"/>
                <a:ext cx="779060" cy="34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8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0. 9853</a:t>
                </a:r>
                <a:endParaRPr kumimoji="1" lang="zh-CN" altLang="en-US" sz="8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71526207-694B-B0B9-85CC-27A85B17BE49}"/>
              </a:ext>
            </a:extLst>
          </p:cNvPr>
          <p:cNvSpPr txBox="1"/>
          <p:nvPr/>
        </p:nvSpPr>
        <p:spPr>
          <a:xfrm>
            <a:off x="8576579" y="2229548"/>
            <a:ext cx="518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圆角矩形 1028">
            <a:extLst>
              <a:ext uri="{FF2B5EF4-FFF2-40B4-BE49-F238E27FC236}">
                <a16:creationId xmlns:a16="http://schemas.microsoft.com/office/drawing/2014/main" id="{AF403A81-DD1E-0FE0-AB7C-92886EDBC059}"/>
              </a:ext>
            </a:extLst>
          </p:cNvPr>
          <p:cNvSpPr/>
          <p:nvPr/>
        </p:nvSpPr>
        <p:spPr bwMode="auto">
          <a:xfrm>
            <a:off x="4225622" y="1926157"/>
            <a:ext cx="4854525" cy="1264946"/>
          </a:xfrm>
          <a:prstGeom prst="roundRect">
            <a:avLst>
              <a:gd name="adj" fmla="val 4905"/>
            </a:avLst>
          </a:prstGeom>
          <a:noFill/>
          <a:ln w="9525">
            <a:solidFill>
              <a:srgbClr val="000000"/>
            </a:solidFill>
            <a:prstDash val="lgDashDotDot"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35" name="文本框 1034">
            <a:extLst>
              <a:ext uri="{FF2B5EF4-FFF2-40B4-BE49-F238E27FC236}">
                <a16:creationId xmlns:a16="http://schemas.microsoft.com/office/drawing/2014/main" id="{E88464CB-A66D-BABB-3710-2663700FD2BF}"/>
              </a:ext>
            </a:extLst>
          </p:cNvPr>
          <p:cNvSpPr txBox="1"/>
          <p:nvPr/>
        </p:nvSpPr>
        <p:spPr>
          <a:xfrm>
            <a:off x="4457148" y="1555452"/>
            <a:ext cx="1898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Rank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similarity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文本框 1038">
            <a:extLst>
              <a:ext uri="{FF2B5EF4-FFF2-40B4-BE49-F238E27FC236}">
                <a16:creationId xmlns:a16="http://schemas.microsoft.com/office/drawing/2014/main" id="{381E5BF3-69CB-21D3-9A98-60FAD3FD7AE1}"/>
              </a:ext>
            </a:extLst>
          </p:cNvPr>
          <p:cNvSpPr txBox="1"/>
          <p:nvPr/>
        </p:nvSpPr>
        <p:spPr>
          <a:xfrm>
            <a:off x="672456" y="4864359"/>
            <a:ext cx="1253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Black sleeveless style</a:t>
            </a:r>
            <a:endParaRPr kumimoji="1" lang="zh-CN" altLang="en-US" sz="1400" dirty="0">
              <a:latin typeface="Kaiti SC" panose="02010600040101010101" pitchFamily="2" charset="-122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0BB30E3-093D-36B3-4A74-3988A11DC12B}"/>
              </a:ext>
            </a:extLst>
          </p:cNvPr>
          <p:cNvSpPr txBox="1"/>
          <p:nvPr/>
        </p:nvSpPr>
        <p:spPr>
          <a:xfrm>
            <a:off x="-83250" y="2891649"/>
            <a:ext cx="134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zh-CN" sz="2000" dirty="0">
                <a:latin typeface="Kaiti SC" panose="02010600040101010101" pitchFamily="2" charset="-122"/>
                <a:ea typeface="Kaiti SC" panose="02010600040101010101" pitchFamily="2" charset="-122"/>
              </a:rPr>
              <a:t>in the hat</a:t>
            </a:r>
            <a:endParaRPr kumimoji="1" lang="zh-CN" altLang="en-US" sz="20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2606E33D-15A8-AE26-135F-8BB5C7AC7311}"/>
              </a:ext>
            </a:extLst>
          </p:cNvPr>
          <p:cNvGrpSpPr/>
          <p:nvPr/>
        </p:nvGrpSpPr>
        <p:grpSpPr>
          <a:xfrm>
            <a:off x="6527664" y="2042684"/>
            <a:ext cx="1056549" cy="1071151"/>
            <a:chOff x="3438679" y="4555389"/>
            <a:chExt cx="1670145" cy="1693226"/>
          </a:xfrm>
        </p:grpSpPr>
        <p:pic>
          <p:nvPicPr>
            <p:cNvPr id="44" name="Picture 12" descr="Кошка в шляпке - 68 фото">
              <a:extLst>
                <a:ext uri="{FF2B5EF4-FFF2-40B4-BE49-F238E27FC236}">
                  <a16:creationId xmlns:a16="http://schemas.microsoft.com/office/drawing/2014/main" id="{A0655BCE-16BE-477F-1D6D-9752E16B8D12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67"/>
            <a:stretch/>
          </p:blipFill>
          <p:spPr bwMode="auto">
            <a:xfrm>
              <a:off x="3438679" y="4555389"/>
              <a:ext cx="1537199" cy="164159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B970808B-EE50-5267-CA04-A75D8A627957}"/>
                </a:ext>
              </a:extLst>
            </p:cNvPr>
            <p:cNvGrpSpPr/>
            <p:nvPr/>
          </p:nvGrpSpPr>
          <p:grpSpPr>
            <a:xfrm>
              <a:off x="4370937" y="5908051"/>
              <a:ext cx="737887" cy="340564"/>
              <a:chOff x="4460820" y="3078140"/>
              <a:chExt cx="737887" cy="340564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85136122-2280-79BC-CD55-B99A3B056628}"/>
                  </a:ext>
                </a:extLst>
              </p:cNvPr>
              <p:cNvSpPr/>
              <p:nvPr/>
            </p:nvSpPr>
            <p:spPr bwMode="auto">
              <a:xfrm>
                <a:off x="4572000" y="3122282"/>
                <a:ext cx="493123" cy="249608"/>
              </a:xfrm>
              <a:prstGeom prst="rect">
                <a:avLst/>
              </a:prstGeom>
              <a:solidFill>
                <a:srgbClr val="1D03FE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9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298059E3-0A1B-3FB2-CA89-BB8C2A0E2586}"/>
                  </a:ext>
                </a:extLst>
              </p:cNvPr>
              <p:cNvSpPr txBox="1"/>
              <p:nvPr/>
            </p:nvSpPr>
            <p:spPr>
              <a:xfrm>
                <a:off x="4460820" y="3078140"/>
                <a:ext cx="737887" cy="34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8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0.8312</a:t>
                </a:r>
                <a:endParaRPr kumimoji="1" lang="zh-CN" altLang="en-US" sz="8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52EF61E4-865C-86DF-DE27-BBD5114515FB}"/>
              </a:ext>
            </a:extLst>
          </p:cNvPr>
          <p:cNvGrpSpPr/>
          <p:nvPr/>
        </p:nvGrpSpPr>
        <p:grpSpPr>
          <a:xfrm>
            <a:off x="5435117" y="2043865"/>
            <a:ext cx="1061931" cy="1065026"/>
            <a:chOff x="7360990" y="4582862"/>
            <a:chExt cx="1678652" cy="1683544"/>
          </a:xfrm>
        </p:grpSpPr>
        <p:pic>
          <p:nvPicPr>
            <p:cNvPr id="49" name="Picture 10" descr="Обои кошка, кот, роза, шляпка на телефон и рабочий стол, раздел кошки,  разрешение 2052x1351 - скачать">
              <a:extLst>
                <a:ext uri="{FF2B5EF4-FFF2-40B4-BE49-F238E27FC236}">
                  <a16:creationId xmlns:a16="http://schemas.microsoft.com/office/drawing/2014/main" id="{278F9AF6-8810-C7D3-48C3-DCFE8F1FD810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9" r="30391"/>
            <a:stretch/>
          </p:blipFill>
          <p:spPr bwMode="auto">
            <a:xfrm>
              <a:off x="7360990" y="4582862"/>
              <a:ext cx="1537199" cy="1641599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39770522-22B4-745A-DCDB-A9EAD4EC6ACA}"/>
                </a:ext>
              </a:extLst>
            </p:cNvPr>
            <p:cNvGrpSpPr/>
            <p:nvPr/>
          </p:nvGrpSpPr>
          <p:grpSpPr>
            <a:xfrm>
              <a:off x="8301755" y="5925842"/>
              <a:ext cx="737887" cy="340564"/>
              <a:chOff x="4471359" y="3070611"/>
              <a:chExt cx="737887" cy="340564"/>
            </a:xfrm>
          </p:grpSpPr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2F70D243-25A3-2D90-73C0-8EBA806ABD13}"/>
                  </a:ext>
                </a:extLst>
              </p:cNvPr>
              <p:cNvSpPr/>
              <p:nvPr/>
            </p:nvSpPr>
            <p:spPr bwMode="auto">
              <a:xfrm>
                <a:off x="4572000" y="3122282"/>
                <a:ext cx="493123" cy="249608"/>
              </a:xfrm>
              <a:prstGeom prst="rect">
                <a:avLst/>
              </a:prstGeom>
              <a:solidFill>
                <a:srgbClr val="1D03FE"/>
              </a:solidFill>
              <a:ln w="9525">
                <a:noFill/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9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BAE47FC-23AC-2F5B-BD3C-EF65BB0158B4}"/>
                  </a:ext>
                </a:extLst>
              </p:cNvPr>
              <p:cNvSpPr txBox="1"/>
              <p:nvPr/>
            </p:nvSpPr>
            <p:spPr>
              <a:xfrm>
                <a:off x="4471359" y="3070611"/>
                <a:ext cx="737887" cy="34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800" b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itchFamily="49" charset="-122"/>
                    <a:cs typeface="Times New Roman" panose="02020603050405020304" pitchFamily="18" charset="0"/>
                  </a:rPr>
                  <a:t>0.8509</a:t>
                </a:r>
                <a:endParaRPr kumimoji="1" lang="zh-CN" altLang="en-US" sz="800" b="0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025" name="组合 1024">
            <a:extLst>
              <a:ext uri="{FF2B5EF4-FFF2-40B4-BE49-F238E27FC236}">
                <a16:creationId xmlns:a16="http://schemas.microsoft.com/office/drawing/2014/main" id="{EBF79331-1B60-89F6-810E-577DE749C078}"/>
              </a:ext>
            </a:extLst>
          </p:cNvPr>
          <p:cNvGrpSpPr/>
          <p:nvPr/>
        </p:nvGrpSpPr>
        <p:grpSpPr>
          <a:xfrm>
            <a:off x="1197681" y="1759928"/>
            <a:ext cx="780809" cy="1640784"/>
            <a:chOff x="1286693" y="1759928"/>
            <a:chExt cx="780809" cy="1640784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9E0A88C-09AA-359F-555A-4825EC06B325}"/>
                </a:ext>
              </a:extLst>
            </p:cNvPr>
            <p:cNvGrpSpPr/>
            <p:nvPr/>
          </p:nvGrpSpPr>
          <p:grpSpPr>
            <a:xfrm>
              <a:off x="1579672" y="2799710"/>
              <a:ext cx="487830" cy="601002"/>
              <a:chOff x="2052169" y="5545331"/>
              <a:chExt cx="487830" cy="601002"/>
            </a:xfrm>
          </p:grpSpPr>
          <p:sp>
            <p:nvSpPr>
              <p:cNvPr id="11" name="梯形 10">
                <a:extLst>
                  <a:ext uri="{FF2B5EF4-FFF2-40B4-BE49-F238E27FC236}">
                    <a16:creationId xmlns:a16="http://schemas.microsoft.com/office/drawing/2014/main" id="{30F449EB-197E-1492-20CD-CD5BBA846701}"/>
                  </a:ext>
                </a:extLst>
              </p:cNvPr>
              <p:cNvSpPr/>
              <p:nvPr/>
            </p:nvSpPr>
            <p:spPr bwMode="auto">
              <a:xfrm rot="5400000">
                <a:off x="1995583" y="5601917"/>
                <a:ext cx="601002" cy="487830"/>
              </a:xfrm>
              <a:prstGeom prst="trapezoid">
                <a:avLst>
                  <a:gd name="adj" fmla="val 3785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b="0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FA8EAB47-1F23-31F8-BB43-C1C1EF620D1C}"/>
                      </a:ext>
                    </a:extLst>
                  </p:cNvPr>
                  <p:cNvSpPr txBox="1"/>
                  <p:nvPr/>
                </p:nvSpPr>
                <p:spPr>
                  <a:xfrm>
                    <a:off x="2097775" y="5679808"/>
                    <a:ext cx="375937" cy="3539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7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Kaiti SC" panose="02010600040101010101" pitchFamily="2" charset="-122"/>
                              <a:cs typeface="Times New Roman" panose="02020603050405020304" pitchFamily="18" charset="0"/>
                            </a:rPr>
                            <m:t>h</m:t>
                          </m:r>
                        </m:oMath>
                      </m:oMathPara>
                    </a14:m>
                    <a:endParaRPr kumimoji="1" lang="zh-CN" altLang="en-US" sz="1700" b="0" dirty="0">
                      <a:solidFill>
                        <a:schemeClr val="bg1"/>
                      </a:solidFill>
                      <a:latin typeface="Kaiti SC" panose="02010600040101010101" pitchFamily="2" charset="-122"/>
                      <a:ea typeface="Kaiti SC" panose="0201060004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文本框 11">
                    <a:extLst>
                      <a:ext uri="{FF2B5EF4-FFF2-40B4-BE49-F238E27FC236}">
                        <a16:creationId xmlns:a16="http://schemas.microsoft.com/office/drawing/2014/main" id="{FA8EAB47-1F23-31F8-BB43-C1C1EF620D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97775" y="5679808"/>
                    <a:ext cx="375937" cy="35394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右箭头 14">
              <a:extLst>
                <a:ext uri="{FF2B5EF4-FFF2-40B4-BE49-F238E27FC236}">
                  <a16:creationId xmlns:a16="http://schemas.microsoft.com/office/drawing/2014/main" id="{4550DCBC-C7A9-7165-06D1-EA5E698D4D3D}"/>
                </a:ext>
              </a:extLst>
            </p:cNvPr>
            <p:cNvSpPr/>
            <p:nvPr/>
          </p:nvSpPr>
          <p:spPr bwMode="auto">
            <a:xfrm>
              <a:off x="1286811" y="3004160"/>
              <a:ext cx="261518" cy="213996"/>
            </a:xfrm>
            <a:prstGeom prst="rightArrow">
              <a:avLst>
                <a:gd name="adj1" fmla="val 53831"/>
                <a:gd name="adj2" fmla="val 50000"/>
              </a:avLst>
            </a:prstGeom>
            <a:solidFill>
              <a:srgbClr val="A6A6A6"/>
            </a:solidFill>
            <a:ln w="6350">
              <a:solidFill>
                <a:schemeClr val="tx1"/>
              </a:solidFill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90B374AC-826D-E681-13B1-088FC31620DC}"/>
                </a:ext>
              </a:extLst>
            </p:cNvPr>
            <p:cNvGrpSpPr/>
            <p:nvPr/>
          </p:nvGrpSpPr>
          <p:grpSpPr>
            <a:xfrm>
              <a:off x="1579554" y="1759928"/>
              <a:ext cx="487830" cy="601002"/>
              <a:chOff x="2052169" y="5545331"/>
              <a:chExt cx="487830" cy="601002"/>
            </a:xfrm>
          </p:grpSpPr>
          <p:sp>
            <p:nvSpPr>
              <p:cNvPr id="62" name="梯形 61">
                <a:extLst>
                  <a:ext uri="{FF2B5EF4-FFF2-40B4-BE49-F238E27FC236}">
                    <a16:creationId xmlns:a16="http://schemas.microsoft.com/office/drawing/2014/main" id="{83B75C3A-E1DF-8ACC-4122-329F0A1C00FE}"/>
                  </a:ext>
                </a:extLst>
              </p:cNvPr>
              <p:cNvSpPr/>
              <p:nvPr/>
            </p:nvSpPr>
            <p:spPr bwMode="auto">
              <a:xfrm rot="5400000">
                <a:off x="1995583" y="5601917"/>
                <a:ext cx="601002" cy="487830"/>
              </a:xfrm>
              <a:prstGeom prst="trapezoid">
                <a:avLst>
                  <a:gd name="adj" fmla="val 37850"/>
                </a:avLst>
              </a:prstGeom>
              <a:solidFill>
                <a:srgbClr val="F2887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square" rtlCol="0" anchor="ctr">
                <a:noAutofit/>
              </a:bodyPr>
              <a:lstStyle/>
              <a:p>
                <a:pPr algn="ctr" eaLnBrk="1" hangingPunct="1"/>
                <a:endParaRPr kumimoji="1" lang="zh-CN" altLang="en-US" sz="1600" b="0" dirty="0">
                  <a:solidFill>
                    <a:srgbClr val="0000FF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文本框 62">
                    <a:extLst>
                      <a:ext uri="{FF2B5EF4-FFF2-40B4-BE49-F238E27FC236}">
                        <a16:creationId xmlns:a16="http://schemas.microsoft.com/office/drawing/2014/main" id="{F9BC7F88-8A04-AB91-63D7-C8A747F5AC8F}"/>
                      </a:ext>
                    </a:extLst>
                  </p:cNvPr>
                  <p:cNvSpPr txBox="1"/>
                  <p:nvPr/>
                </p:nvSpPr>
                <p:spPr>
                  <a:xfrm>
                    <a:off x="2097775" y="5647726"/>
                    <a:ext cx="375937" cy="35394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1" lang="en-US" altLang="zh-CN" sz="17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Kaiti SC" panose="02010600040101010101" pitchFamily="2" charset="-122"/>
                              <a:cs typeface="Times New Roman" panose="02020603050405020304" pitchFamily="18" charset="0"/>
                            </a:rPr>
                            <m:t>𝑔</m:t>
                          </m:r>
                        </m:oMath>
                      </m:oMathPara>
                    </a14:m>
                    <a:endParaRPr kumimoji="1" lang="zh-CN" altLang="en-US" sz="1700" b="0" dirty="0">
                      <a:solidFill>
                        <a:schemeClr val="bg1"/>
                      </a:solidFill>
                      <a:latin typeface="Kaiti SC" panose="02010600040101010101" pitchFamily="2" charset="-122"/>
                      <a:ea typeface="Kaiti SC" panose="0201060004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3" name="文本框 62">
                    <a:extLst>
                      <a:ext uri="{FF2B5EF4-FFF2-40B4-BE49-F238E27FC236}">
                        <a16:creationId xmlns:a16="http://schemas.microsoft.com/office/drawing/2014/main" id="{F9BC7F88-8A04-AB91-63D7-C8A747F5AC8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97775" y="5647726"/>
                    <a:ext cx="375937" cy="35394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689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24" name="右箭头 1023">
              <a:extLst>
                <a:ext uri="{FF2B5EF4-FFF2-40B4-BE49-F238E27FC236}">
                  <a16:creationId xmlns:a16="http://schemas.microsoft.com/office/drawing/2014/main" id="{AD2540DF-2B43-E436-2013-7957C81CD672}"/>
                </a:ext>
              </a:extLst>
            </p:cNvPr>
            <p:cNvSpPr/>
            <p:nvPr/>
          </p:nvSpPr>
          <p:spPr bwMode="auto">
            <a:xfrm>
              <a:off x="1286693" y="1964378"/>
              <a:ext cx="261518" cy="213996"/>
            </a:xfrm>
            <a:prstGeom prst="rightArrow">
              <a:avLst>
                <a:gd name="adj1" fmla="val 53831"/>
                <a:gd name="adj2" fmla="val 50000"/>
              </a:avLst>
            </a:prstGeom>
            <a:solidFill>
              <a:srgbClr val="A6A6A6"/>
            </a:solidFill>
            <a:ln w="6350">
              <a:solidFill>
                <a:schemeClr val="tx1"/>
              </a:solidFill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1026" name="梯形 1025">
            <a:extLst>
              <a:ext uri="{FF2B5EF4-FFF2-40B4-BE49-F238E27FC236}">
                <a16:creationId xmlns:a16="http://schemas.microsoft.com/office/drawing/2014/main" id="{A8BB2813-4EBB-9555-DF8D-10666A3CDA81}"/>
              </a:ext>
            </a:extLst>
          </p:cNvPr>
          <p:cNvSpPr/>
          <p:nvPr/>
        </p:nvSpPr>
        <p:spPr bwMode="auto">
          <a:xfrm rot="16200000">
            <a:off x="3355455" y="2338066"/>
            <a:ext cx="601002" cy="487830"/>
          </a:xfrm>
          <a:prstGeom prst="trapezoid">
            <a:avLst>
              <a:gd name="adj" fmla="val 37850"/>
            </a:avLst>
          </a:prstGeom>
          <a:solidFill>
            <a:srgbClr val="F28870"/>
          </a:solidFill>
          <a:ln w="9525">
            <a:solidFill>
              <a:srgbClr val="0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文本框 1030">
                <a:extLst>
                  <a:ext uri="{FF2B5EF4-FFF2-40B4-BE49-F238E27FC236}">
                    <a16:creationId xmlns:a16="http://schemas.microsoft.com/office/drawing/2014/main" id="{598612AE-323C-3437-9807-C99F18B6179F}"/>
                  </a:ext>
                </a:extLst>
              </p:cNvPr>
              <p:cNvSpPr txBox="1"/>
              <p:nvPr/>
            </p:nvSpPr>
            <p:spPr>
              <a:xfrm>
                <a:off x="3457647" y="2383875"/>
                <a:ext cx="375937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7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aiti SC" panose="02010600040101010101" pitchFamily="2" charset="-122"/>
                          <a:cs typeface="Times New Roman" panose="020206030504050203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1700" b="0" dirty="0">
                  <a:solidFill>
                    <a:schemeClr val="bg1"/>
                  </a:solidFill>
                  <a:latin typeface="Kaiti SC" panose="02010600040101010101" pitchFamily="2" charset="-122"/>
                  <a:ea typeface="Kaiti SC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31" name="文本框 1030">
                <a:extLst>
                  <a:ext uri="{FF2B5EF4-FFF2-40B4-BE49-F238E27FC236}">
                    <a16:creationId xmlns:a16="http://schemas.microsoft.com/office/drawing/2014/main" id="{598612AE-323C-3437-9807-C99F18B61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647" y="2383875"/>
                <a:ext cx="375937" cy="353943"/>
              </a:xfrm>
              <a:prstGeom prst="rect">
                <a:avLst/>
              </a:prstGeom>
              <a:blipFill>
                <a:blip r:embed="rId12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0" name="右箭头 1039">
            <a:extLst>
              <a:ext uri="{FF2B5EF4-FFF2-40B4-BE49-F238E27FC236}">
                <a16:creationId xmlns:a16="http://schemas.microsoft.com/office/drawing/2014/main" id="{C66F07FA-02ED-4B4D-5FE0-6C43054498FD}"/>
              </a:ext>
            </a:extLst>
          </p:cNvPr>
          <p:cNvSpPr/>
          <p:nvPr/>
        </p:nvSpPr>
        <p:spPr bwMode="auto">
          <a:xfrm rot="10800000">
            <a:off x="3919639" y="2475769"/>
            <a:ext cx="261518" cy="213996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42" name="椭圆 1041">
            <a:extLst>
              <a:ext uri="{FF2B5EF4-FFF2-40B4-BE49-F238E27FC236}">
                <a16:creationId xmlns:a16="http://schemas.microsoft.com/office/drawing/2014/main" id="{E6897261-D800-124D-2E79-75AA9E0767B3}"/>
              </a:ext>
            </a:extLst>
          </p:cNvPr>
          <p:cNvSpPr/>
          <p:nvPr/>
        </p:nvSpPr>
        <p:spPr bwMode="auto">
          <a:xfrm>
            <a:off x="2419296" y="2263078"/>
            <a:ext cx="841571" cy="643230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045" name="直线箭头连接符 1044">
            <a:extLst>
              <a:ext uri="{FF2B5EF4-FFF2-40B4-BE49-F238E27FC236}">
                <a16:creationId xmlns:a16="http://schemas.microsoft.com/office/drawing/2014/main" id="{21F61A21-7990-8BEC-3998-D66CCE2F8B47}"/>
              </a:ext>
            </a:extLst>
          </p:cNvPr>
          <p:cNvCxnSpPr>
            <a:stCxn id="1026" idx="0"/>
            <a:endCxn id="1042" idx="6"/>
          </p:cNvCxnSpPr>
          <p:nvPr/>
        </p:nvCxnSpPr>
        <p:spPr>
          <a:xfrm flipH="1">
            <a:off x="3260867" y="2581981"/>
            <a:ext cx="151174" cy="27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椭圆 1045">
            <a:extLst>
              <a:ext uri="{FF2B5EF4-FFF2-40B4-BE49-F238E27FC236}">
                <a16:creationId xmlns:a16="http://schemas.microsoft.com/office/drawing/2014/main" id="{843D2C00-0A0B-6686-6689-89949C7C305F}"/>
              </a:ext>
            </a:extLst>
          </p:cNvPr>
          <p:cNvSpPr/>
          <p:nvPr/>
        </p:nvSpPr>
        <p:spPr bwMode="auto">
          <a:xfrm>
            <a:off x="3006428" y="2424082"/>
            <a:ext cx="79861" cy="79861"/>
          </a:xfrm>
          <a:prstGeom prst="ellipse">
            <a:avLst/>
          </a:prstGeom>
          <a:solidFill>
            <a:srgbClr val="F28870">
              <a:alpha val="42000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47" name="椭圆 1046">
            <a:extLst>
              <a:ext uri="{FF2B5EF4-FFF2-40B4-BE49-F238E27FC236}">
                <a16:creationId xmlns:a16="http://schemas.microsoft.com/office/drawing/2014/main" id="{E244BFAB-749C-30A3-528E-B0A14684201B}"/>
              </a:ext>
            </a:extLst>
          </p:cNvPr>
          <p:cNvSpPr/>
          <p:nvPr/>
        </p:nvSpPr>
        <p:spPr bwMode="auto">
          <a:xfrm>
            <a:off x="2674975" y="2395317"/>
            <a:ext cx="79861" cy="79861"/>
          </a:xfrm>
          <a:prstGeom prst="ellipse">
            <a:avLst/>
          </a:prstGeom>
          <a:solidFill>
            <a:srgbClr val="F28870">
              <a:alpha val="42000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48" name="椭圆 1047">
            <a:extLst>
              <a:ext uri="{FF2B5EF4-FFF2-40B4-BE49-F238E27FC236}">
                <a16:creationId xmlns:a16="http://schemas.microsoft.com/office/drawing/2014/main" id="{431733D8-ACA9-A165-97D4-03B57350C23A}"/>
              </a:ext>
            </a:extLst>
          </p:cNvPr>
          <p:cNvSpPr/>
          <p:nvPr/>
        </p:nvSpPr>
        <p:spPr bwMode="auto">
          <a:xfrm>
            <a:off x="2910749" y="2649835"/>
            <a:ext cx="79861" cy="79861"/>
          </a:xfrm>
          <a:prstGeom prst="ellipse">
            <a:avLst/>
          </a:prstGeom>
          <a:solidFill>
            <a:srgbClr val="F28870">
              <a:alpha val="42000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56" name="椭圆 1055">
            <a:extLst>
              <a:ext uri="{FF2B5EF4-FFF2-40B4-BE49-F238E27FC236}">
                <a16:creationId xmlns:a16="http://schemas.microsoft.com/office/drawing/2014/main" id="{5E356D39-853B-DE74-AD1D-F83859237DFD}"/>
              </a:ext>
            </a:extLst>
          </p:cNvPr>
          <p:cNvSpPr/>
          <p:nvPr/>
        </p:nvSpPr>
        <p:spPr bwMode="auto">
          <a:xfrm>
            <a:off x="2533858" y="2475178"/>
            <a:ext cx="79861" cy="79861"/>
          </a:xfrm>
          <a:prstGeom prst="ellipse">
            <a:avLst/>
          </a:prstGeom>
          <a:solidFill>
            <a:srgbClr val="F28870">
              <a:alpha val="42000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57" name="椭圆 1056">
            <a:extLst>
              <a:ext uri="{FF2B5EF4-FFF2-40B4-BE49-F238E27FC236}">
                <a16:creationId xmlns:a16="http://schemas.microsoft.com/office/drawing/2014/main" id="{DF591D95-74FF-E1DD-4C24-D14428AB2E6E}"/>
              </a:ext>
            </a:extLst>
          </p:cNvPr>
          <p:cNvSpPr/>
          <p:nvPr/>
        </p:nvSpPr>
        <p:spPr bwMode="auto">
          <a:xfrm>
            <a:off x="2819330" y="2320999"/>
            <a:ext cx="79861" cy="79861"/>
          </a:xfrm>
          <a:prstGeom prst="ellipse">
            <a:avLst/>
          </a:prstGeom>
          <a:solidFill>
            <a:srgbClr val="F28870">
              <a:alpha val="42000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66" name="椭圆 1065">
            <a:extLst>
              <a:ext uri="{FF2B5EF4-FFF2-40B4-BE49-F238E27FC236}">
                <a16:creationId xmlns:a16="http://schemas.microsoft.com/office/drawing/2014/main" id="{4E2C7C1E-DFB3-7349-DCC7-125F29AFDBF7}"/>
              </a:ext>
            </a:extLst>
          </p:cNvPr>
          <p:cNvSpPr/>
          <p:nvPr/>
        </p:nvSpPr>
        <p:spPr bwMode="auto">
          <a:xfrm>
            <a:off x="2721841" y="2738994"/>
            <a:ext cx="79861" cy="79861"/>
          </a:xfrm>
          <a:prstGeom prst="ellipse">
            <a:avLst/>
          </a:prstGeom>
          <a:solidFill>
            <a:srgbClr val="F28870">
              <a:alpha val="42000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67" name="三角形 1066">
            <a:extLst>
              <a:ext uri="{FF2B5EF4-FFF2-40B4-BE49-F238E27FC236}">
                <a16:creationId xmlns:a16="http://schemas.microsoft.com/office/drawing/2014/main" id="{6CE933D1-E3A8-FE84-A548-FA6FB8FEFB28}"/>
              </a:ext>
            </a:extLst>
          </p:cNvPr>
          <p:cNvSpPr/>
          <p:nvPr/>
        </p:nvSpPr>
        <p:spPr bwMode="auto">
          <a:xfrm>
            <a:off x="2692161" y="2590843"/>
            <a:ext cx="76416" cy="65876"/>
          </a:xfrm>
          <a:prstGeom prst="triangle">
            <a:avLst/>
          </a:prstGeom>
          <a:solidFill>
            <a:srgbClr val="F28870">
              <a:alpha val="43626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68" name="三角形 1067">
            <a:extLst>
              <a:ext uri="{FF2B5EF4-FFF2-40B4-BE49-F238E27FC236}">
                <a16:creationId xmlns:a16="http://schemas.microsoft.com/office/drawing/2014/main" id="{8DD25636-DF76-C58B-A973-E74912C004E6}"/>
              </a:ext>
            </a:extLst>
          </p:cNvPr>
          <p:cNvSpPr/>
          <p:nvPr/>
        </p:nvSpPr>
        <p:spPr bwMode="auto">
          <a:xfrm>
            <a:off x="2836681" y="2511316"/>
            <a:ext cx="76416" cy="65876"/>
          </a:xfrm>
          <a:prstGeom prst="triangle">
            <a:avLst/>
          </a:prstGeom>
          <a:solidFill>
            <a:srgbClr val="F28870">
              <a:alpha val="43626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69" name="三角形 1068">
            <a:extLst>
              <a:ext uri="{FF2B5EF4-FFF2-40B4-BE49-F238E27FC236}">
                <a16:creationId xmlns:a16="http://schemas.microsoft.com/office/drawing/2014/main" id="{6ED37462-4C61-CA3D-BDFE-7B53E146D11B}"/>
              </a:ext>
            </a:extLst>
          </p:cNvPr>
          <p:cNvSpPr/>
          <p:nvPr/>
        </p:nvSpPr>
        <p:spPr bwMode="auto">
          <a:xfrm>
            <a:off x="2489216" y="2631859"/>
            <a:ext cx="76416" cy="65876"/>
          </a:xfrm>
          <a:prstGeom prst="triangle">
            <a:avLst/>
          </a:prstGeom>
          <a:solidFill>
            <a:srgbClr val="F28870">
              <a:alpha val="43626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70" name="三角形 1069">
            <a:extLst>
              <a:ext uri="{FF2B5EF4-FFF2-40B4-BE49-F238E27FC236}">
                <a16:creationId xmlns:a16="http://schemas.microsoft.com/office/drawing/2014/main" id="{D7EB700E-B104-524B-DEE1-D678F7DF1380}"/>
              </a:ext>
            </a:extLst>
          </p:cNvPr>
          <p:cNvSpPr/>
          <p:nvPr/>
        </p:nvSpPr>
        <p:spPr bwMode="auto">
          <a:xfrm>
            <a:off x="3071707" y="2586700"/>
            <a:ext cx="76416" cy="65876"/>
          </a:xfrm>
          <a:prstGeom prst="triangle">
            <a:avLst/>
          </a:prstGeom>
          <a:solidFill>
            <a:srgbClr val="F28870">
              <a:alpha val="43626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71" name="三角形 1070">
            <a:extLst>
              <a:ext uri="{FF2B5EF4-FFF2-40B4-BE49-F238E27FC236}">
                <a16:creationId xmlns:a16="http://schemas.microsoft.com/office/drawing/2014/main" id="{93DE10BD-1342-8BE9-A921-5A443AEA62CC}"/>
              </a:ext>
            </a:extLst>
          </p:cNvPr>
          <p:cNvSpPr/>
          <p:nvPr/>
        </p:nvSpPr>
        <p:spPr bwMode="auto">
          <a:xfrm>
            <a:off x="2886466" y="2785917"/>
            <a:ext cx="76416" cy="65876"/>
          </a:xfrm>
          <a:prstGeom prst="triangle">
            <a:avLst/>
          </a:prstGeom>
          <a:solidFill>
            <a:srgbClr val="F28870">
              <a:alpha val="43626"/>
            </a:srgbClr>
          </a:solidFill>
          <a:ln w="9525">
            <a:solidFill>
              <a:srgbClr val="F2887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72" name="文本框 1071">
            <a:extLst>
              <a:ext uri="{FF2B5EF4-FFF2-40B4-BE49-F238E27FC236}">
                <a16:creationId xmlns:a16="http://schemas.microsoft.com/office/drawing/2014/main" id="{A2F97EC9-F185-18B9-3D7D-5F21BD8A0DF8}"/>
              </a:ext>
            </a:extLst>
          </p:cNvPr>
          <p:cNvSpPr txBox="1"/>
          <p:nvPr/>
        </p:nvSpPr>
        <p:spPr>
          <a:xfrm>
            <a:off x="1499223" y="2408998"/>
            <a:ext cx="663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Kaiti SC" panose="02010600040101010101" pitchFamily="2" charset="-122"/>
                <a:ea typeface="Kaiti SC" panose="02010600040101010101" pitchFamily="2" charset="-122"/>
              </a:rPr>
              <a:t>query</a:t>
            </a:r>
            <a:endParaRPr kumimoji="1" lang="zh-CN" altLang="en-US" sz="16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073" name="文本框 1072">
            <a:extLst>
              <a:ext uri="{FF2B5EF4-FFF2-40B4-BE49-F238E27FC236}">
                <a16:creationId xmlns:a16="http://schemas.microsoft.com/office/drawing/2014/main" id="{48E75B2D-3A7C-3602-4EE7-FBF22A633B9C}"/>
              </a:ext>
            </a:extLst>
          </p:cNvPr>
          <p:cNvSpPr txBox="1"/>
          <p:nvPr/>
        </p:nvSpPr>
        <p:spPr>
          <a:xfrm>
            <a:off x="2134613" y="2844592"/>
            <a:ext cx="140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Search an image</a:t>
            </a:r>
            <a:endParaRPr kumimoji="1" lang="zh-CN" altLang="en-US" sz="1400" dirty="0">
              <a:latin typeface="Kaiti SC" panose="02010600040101010101" pitchFamily="2" charset="-122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079" name="肘形连接符 1078">
            <a:extLst>
              <a:ext uri="{FF2B5EF4-FFF2-40B4-BE49-F238E27FC236}">
                <a16:creationId xmlns:a16="http://schemas.microsoft.com/office/drawing/2014/main" id="{F7FA2E68-2209-2E52-AED7-62EB9E531CC6}"/>
              </a:ext>
            </a:extLst>
          </p:cNvPr>
          <p:cNvCxnSpPr>
            <a:cxnSpLocks/>
            <a:stCxn id="62" idx="0"/>
            <a:endCxn id="1086" idx="0"/>
          </p:cNvCxnSpPr>
          <p:nvPr/>
        </p:nvCxnSpPr>
        <p:spPr>
          <a:xfrm>
            <a:off x="1978372" y="2060429"/>
            <a:ext cx="209140" cy="42971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肘形连接符 1079">
            <a:extLst>
              <a:ext uri="{FF2B5EF4-FFF2-40B4-BE49-F238E27FC236}">
                <a16:creationId xmlns:a16="http://schemas.microsoft.com/office/drawing/2014/main" id="{1F63DF63-FCFC-F804-FB46-687DAC694F0A}"/>
              </a:ext>
            </a:extLst>
          </p:cNvPr>
          <p:cNvCxnSpPr>
            <a:cxnSpLocks/>
            <a:stCxn id="11" idx="0"/>
            <a:endCxn id="1086" idx="4"/>
          </p:cNvCxnSpPr>
          <p:nvPr/>
        </p:nvCxnSpPr>
        <p:spPr>
          <a:xfrm flipV="1">
            <a:off x="1978490" y="2676835"/>
            <a:ext cx="209022" cy="42337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6" name="椭圆 1085">
            <a:extLst>
              <a:ext uri="{FF2B5EF4-FFF2-40B4-BE49-F238E27FC236}">
                <a16:creationId xmlns:a16="http://schemas.microsoft.com/office/drawing/2014/main" id="{E55ACF47-D5CE-A90D-EE4C-94D6516BE6E6}"/>
              </a:ext>
            </a:extLst>
          </p:cNvPr>
          <p:cNvSpPr/>
          <p:nvPr/>
        </p:nvSpPr>
        <p:spPr bwMode="auto">
          <a:xfrm>
            <a:off x="2094167" y="2490145"/>
            <a:ext cx="186690" cy="186690"/>
          </a:xfrm>
          <a:prstGeom prst="ellipse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088" name="直线连接符 1087">
            <a:extLst>
              <a:ext uri="{FF2B5EF4-FFF2-40B4-BE49-F238E27FC236}">
                <a16:creationId xmlns:a16="http://schemas.microsoft.com/office/drawing/2014/main" id="{3B1A4CFE-335C-E871-0600-6ADAFF9AC2CC}"/>
              </a:ext>
            </a:extLst>
          </p:cNvPr>
          <p:cNvCxnSpPr>
            <a:stCxn id="1086" idx="6"/>
            <a:endCxn id="1086" idx="2"/>
          </p:cNvCxnSpPr>
          <p:nvPr/>
        </p:nvCxnSpPr>
        <p:spPr>
          <a:xfrm flipH="1">
            <a:off x="2094167" y="2583490"/>
            <a:ext cx="186690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1" name="直线连接符 1090">
            <a:extLst>
              <a:ext uri="{FF2B5EF4-FFF2-40B4-BE49-F238E27FC236}">
                <a16:creationId xmlns:a16="http://schemas.microsoft.com/office/drawing/2014/main" id="{0C86BF0B-C3DA-1C1A-F881-0CD5FD05AA3B}"/>
              </a:ext>
            </a:extLst>
          </p:cNvPr>
          <p:cNvCxnSpPr>
            <a:cxnSpLocks/>
            <a:stCxn id="1086" idx="4"/>
            <a:endCxn id="1086" idx="0"/>
          </p:cNvCxnSpPr>
          <p:nvPr/>
        </p:nvCxnSpPr>
        <p:spPr>
          <a:xfrm flipV="1">
            <a:off x="2187512" y="2490145"/>
            <a:ext cx="0" cy="18669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4" name="直线箭头连接符 1093">
            <a:extLst>
              <a:ext uri="{FF2B5EF4-FFF2-40B4-BE49-F238E27FC236}">
                <a16:creationId xmlns:a16="http://schemas.microsoft.com/office/drawing/2014/main" id="{29ADD9B2-C751-4588-F9BF-ABD4BD3FD3B7}"/>
              </a:ext>
            </a:extLst>
          </p:cNvPr>
          <p:cNvCxnSpPr>
            <a:cxnSpLocks/>
            <a:stCxn id="1086" idx="6"/>
            <a:endCxn id="1042" idx="2"/>
          </p:cNvCxnSpPr>
          <p:nvPr/>
        </p:nvCxnSpPr>
        <p:spPr>
          <a:xfrm>
            <a:off x="2280857" y="2583490"/>
            <a:ext cx="138439" cy="1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3" name="Picture 8" descr="男生Oversize 配搭怎么穿出“ 高级感”？ - Iconicmen">
            <a:extLst>
              <a:ext uri="{FF2B5EF4-FFF2-40B4-BE49-F238E27FC236}">
                <a16:creationId xmlns:a16="http://schemas.microsoft.com/office/drawing/2014/main" id="{599151A0-5DF3-FFE6-681C-DD12A8A41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38"/>
          <a:stretch/>
        </p:blipFill>
        <p:spPr bwMode="auto">
          <a:xfrm>
            <a:off x="1109675" y="4111187"/>
            <a:ext cx="351979" cy="5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图片 1103">
            <a:extLst>
              <a:ext uri="{FF2B5EF4-FFF2-40B4-BE49-F238E27FC236}">
                <a16:creationId xmlns:a16="http://schemas.microsoft.com/office/drawing/2014/main" id="{ADDE08F5-5F34-E7EA-5014-7B3D34B4FF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79" y="4111187"/>
            <a:ext cx="547441" cy="536565"/>
          </a:xfrm>
          <a:prstGeom prst="rect">
            <a:avLst/>
          </a:prstGeom>
        </p:spPr>
      </p:pic>
      <p:pic>
        <p:nvPicPr>
          <p:cNvPr id="1105" name="图片 1104">
            <a:extLst>
              <a:ext uri="{FF2B5EF4-FFF2-40B4-BE49-F238E27FC236}">
                <a16:creationId xmlns:a16="http://schemas.microsoft.com/office/drawing/2014/main" id="{52E179F9-7A33-8C35-48DE-1289ED2730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5028" y="5413680"/>
            <a:ext cx="533361" cy="541321"/>
          </a:xfrm>
          <a:prstGeom prst="rect">
            <a:avLst/>
          </a:prstGeom>
        </p:spPr>
      </p:pic>
      <p:pic>
        <p:nvPicPr>
          <p:cNvPr id="1106" name="Picture 8" descr="男生Oversize 配搭怎么穿出“ 高级感”？ - Iconicmen">
            <a:extLst>
              <a:ext uri="{FF2B5EF4-FFF2-40B4-BE49-F238E27FC236}">
                <a16:creationId xmlns:a16="http://schemas.microsoft.com/office/drawing/2014/main" id="{21C5997A-80C2-A69F-2AB3-A4CB4466B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2" t="2901" r="5198" b="-2901"/>
          <a:stretch/>
        </p:blipFill>
        <p:spPr bwMode="auto">
          <a:xfrm>
            <a:off x="3155012" y="5387579"/>
            <a:ext cx="926228" cy="13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图片 1107">
            <a:extLst>
              <a:ext uri="{FF2B5EF4-FFF2-40B4-BE49-F238E27FC236}">
                <a16:creationId xmlns:a16="http://schemas.microsoft.com/office/drawing/2014/main" id="{6F927A9C-C7D0-B4D5-A45B-B9BB18F7F2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16" y="4830789"/>
            <a:ext cx="547441" cy="536565"/>
          </a:xfrm>
          <a:prstGeom prst="rect">
            <a:avLst/>
          </a:prstGeom>
        </p:spPr>
      </p:pic>
      <p:sp>
        <p:nvSpPr>
          <p:cNvPr id="1110" name="圆角矩形标注 1109">
            <a:extLst>
              <a:ext uri="{FF2B5EF4-FFF2-40B4-BE49-F238E27FC236}">
                <a16:creationId xmlns:a16="http://schemas.microsoft.com/office/drawing/2014/main" id="{1F1F0F77-A496-44F4-3331-00F5BC5B1B4C}"/>
              </a:ext>
            </a:extLst>
          </p:cNvPr>
          <p:cNvSpPr/>
          <p:nvPr/>
        </p:nvSpPr>
        <p:spPr bwMode="auto">
          <a:xfrm>
            <a:off x="711041" y="4864359"/>
            <a:ext cx="1176371" cy="489970"/>
          </a:xfrm>
          <a:prstGeom prst="wedgeRoundRectCallout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11" name="圆角矩形标注 1110">
            <a:extLst>
              <a:ext uri="{FF2B5EF4-FFF2-40B4-BE49-F238E27FC236}">
                <a16:creationId xmlns:a16="http://schemas.microsoft.com/office/drawing/2014/main" id="{065297DB-F734-EAD3-4858-9BA4493FDDAA}"/>
              </a:ext>
            </a:extLst>
          </p:cNvPr>
          <p:cNvSpPr/>
          <p:nvPr/>
        </p:nvSpPr>
        <p:spPr bwMode="auto">
          <a:xfrm>
            <a:off x="711041" y="4011264"/>
            <a:ext cx="881138" cy="707040"/>
          </a:xfrm>
          <a:prstGeom prst="wedgeRoundRectCallout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50" name="文本框 1049">
            <a:extLst>
              <a:ext uri="{FF2B5EF4-FFF2-40B4-BE49-F238E27FC236}">
                <a16:creationId xmlns:a16="http://schemas.microsoft.com/office/drawing/2014/main" id="{134A1A1A-1381-D206-A0A4-075F3DBC5936}"/>
              </a:ext>
            </a:extLst>
          </p:cNvPr>
          <p:cNvSpPr txBox="1"/>
          <p:nvPr/>
        </p:nvSpPr>
        <p:spPr>
          <a:xfrm>
            <a:off x="672456" y="3980479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>
                <a:latin typeface="Times New Roman" panose="02020603050405020304" pitchFamily="18" charset="0"/>
                <a:ea typeface="Kaiti SC" panose="02010600040101010101" pitchFamily="2" charset="-122"/>
                <a:cs typeface="Times New Roman" panose="02020603050405020304" pitchFamily="18" charset="0"/>
              </a:rPr>
              <a:t>Image</a:t>
            </a:r>
            <a:endParaRPr kumimoji="1" lang="zh-CN" altLang="en-US" sz="1200" dirty="0">
              <a:latin typeface="Times New Roman" panose="02020603050405020304" pitchFamily="18" charset="0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12" name="文本框 1111">
            <a:extLst>
              <a:ext uri="{FF2B5EF4-FFF2-40B4-BE49-F238E27FC236}">
                <a16:creationId xmlns:a16="http://schemas.microsoft.com/office/drawing/2014/main" id="{F97E8C5E-073C-0C17-0DFD-C63D1E5CA61A}"/>
              </a:ext>
            </a:extLst>
          </p:cNvPr>
          <p:cNvSpPr txBox="1"/>
          <p:nvPr/>
        </p:nvSpPr>
        <p:spPr>
          <a:xfrm>
            <a:off x="1117032" y="5530453"/>
            <a:ext cx="1253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Got</a:t>
            </a:r>
            <a:r>
              <a:rPr kumimoji="1" lang="zh-CN" altLang="en-US" sz="14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it !</a:t>
            </a:r>
            <a:endParaRPr kumimoji="1" lang="zh-CN" altLang="en-US" sz="1400" dirty="0">
              <a:latin typeface="Kaiti SC" panose="02010600040101010101" pitchFamily="2" charset="-122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14" name="圆角矩形标注 1113">
            <a:extLst>
              <a:ext uri="{FF2B5EF4-FFF2-40B4-BE49-F238E27FC236}">
                <a16:creationId xmlns:a16="http://schemas.microsoft.com/office/drawing/2014/main" id="{1AAE00F8-396C-53F4-545A-A0D89DD3C1F6}"/>
              </a:ext>
            </a:extLst>
          </p:cNvPr>
          <p:cNvSpPr/>
          <p:nvPr/>
        </p:nvSpPr>
        <p:spPr bwMode="auto">
          <a:xfrm flipH="1">
            <a:off x="1429770" y="5515196"/>
            <a:ext cx="651989" cy="307777"/>
          </a:xfrm>
          <a:prstGeom prst="wedgeRoundRectCallout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115" name="图片 1114">
            <a:extLst>
              <a:ext uri="{FF2B5EF4-FFF2-40B4-BE49-F238E27FC236}">
                <a16:creationId xmlns:a16="http://schemas.microsoft.com/office/drawing/2014/main" id="{1CCD6B7C-D162-0046-0722-638DC23FAA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8905" y="6005529"/>
            <a:ext cx="533361" cy="541321"/>
          </a:xfrm>
          <a:prstGeom prst="rect">
            <a:avLst/>
          </a:prstGeom>
        </p:spPr>
      </p:pic>
      <p:sp>
        <p:nvSpPr>
          <p:cNvPr id="1116" name="文本框 1115">
            <a:extLst>
              <a:ext uri="{FF2B5EF4-FFF2-40B4-BE49-F238E27FC236}">
                <a16:creationId xmlns:a16="http://schemas.microsoft.com/office/drawing/2014/main" id="{298070BD-2B33-66AD-7CC0-F0A32095953D}"/>
              </a:ext>
            </a:extLst>
          </p:cNvPr>
          <p:cNvSpPr txBox="1"/>
          <p:nvPr/>
        </p:nvSpPr>
        <p:spPr>
          <a:xfrm>
            <a:off x="804579" y="5813447"/>
            <a:ext cx="5245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🔍</a:t>
            </a:r>
            <a:endParaRPr kumimoji="1" lang="zh-CN" altLang="en-US" dirty="0"/>
          </a:p>
        </p:txBody>
      </p:sp>
      <p:sp>
        <p:nvSpPr>
          <p:cNvPr id="1117" name="文本框 1116">
            <a:extLst>
              <a:ext uri="{FF2B5EF4-FFF2-40B4-BE49-F238E27FC236}">
                <a16:creationId xmlns:a16="http://schemas.microsoft.com/office/drawing/2014/main" id="{B7DA3013-581C-9AE4-2788-3E0238E559B4}"/>
              </a:ext>
            </a:extLst>
          </p:cNvPr>
          <p:cNvSpPr txBox="1"/>
          <p:nvPr/>
        </p:nvSpPr>
        <p:spPr>
          <a:xfrm>
            <a:off x="1166580" y="5645231"/>
            <a:ext cx="5180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8" name="右箭头 1117">
            <a:extLst>
              <a:ext uri="{FF2B5EF4-FFF2-40B4-BE49-F238E27FC236}">
                <a16:creationId xmlns:a16="http://schemas.microsoft.com/office/drawing/2014/main" id="{62C08F49-A66E-0A95-9D34-B4465F35D69B}"/>
              </a:ext>
            </a:extLst>
          </p:cNvPr>
          <p:cNvSpPr/>
          <p:nvPr/>
        </p:nvSpPr>
        <p:spPr bwMode="auto">
          <a:xfrm>
            <a:off x="2859129" y="6169191"/>
            <a:ext cx="261518" cy="213996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20" name="圆角矩形 1119">
            <a:extLst>
              <a:ext uri="{FF2B5EF4-FFF2-40B4-BE49-F238E27FC236}">
                <a16:creationId xmlns:a16="http://schemas.microsoft.com/office/drawing/2014/main" id="{B450CBB0-F712-65C3-CC18-2D71159CCE46}"/>
              </a:ext>
            </a:extLst>
          </p:cNvPr>
          <p:cNvSpPr/>
          <p:nvPr/>
        </p:nvSpPr>
        <p:spPr bwMode="auto">
          <a:xfrm>
            <a:off x="39785" y="3983939"/>
            <a:ext cx="4304645" cy="2813735"/>
          </a:xfrm>
          <a:prstGeom prst="roundRect">
            <a:avLst>
              <a:gd name="adj" fmla="val 4905"/>
            </a:avLst>
          </a:prstGeom>
          <a:noFill/>
          <a:ln w="9525">
            <a:solidFill>
              <a:srgbClr val="000000"/>
            </a:solidFill>
            <a:prstDash val="lgDashDotDot"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04FFD56-3ED8-7E54-E297-6E1081723134}"/>
              </a:ext>
            </a:extLst>
          </p:cNvPr>
          <p:cNvGrpSpPr/>
          <p:nvPr/>
        </p:nvGrpSpPr>
        <p:grpSpPr>
          <a:xfrm>
            <a:off x="1860288" y="3852869"/>
            <a:ext cx="4421439" cy="813452"/>
            <a:chOff x="1964583" y="4052743"/>
            <a:chExt cx="4421439" cy="813452"/>
          </a:xfrm>
        </p:grpSpPr>
        <p:sp>
          <p:nvSpPr>
            <p:cNvPr id="1121" name="圆角矩形 1120">
              <a:extLst>
                <a:ext uri="{FF2B5EF4-FFF2-40B4-BE49-F238E27FC236}">
                  <a16:creationId xmlns:a16="http://schemas.microsoft.com/office/drawing/2014/main" id="{6FEB9452-B555-21C5-580D-7FC57EE9A19D}"/>
                </a:ext>
              </a:extLst>
            </p:cNvPr>
            <p:cNvSpPr/>
            <p:nvPr/>
          </p:nvSpPr>
          <p:spPr bwMode="auto">
            <a:xfrm>
              <a:off x="1964583" y="4052743"/>
              <a:ext cx="4382344" cy="81345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Hannotate SC" panose="03000500000000000000" pitchFamily="66" charset="-122"/>
                <a:ea typeface="Hannotate SC" panose="03000500000000000000" pitchFamily="66" charset="-122"/>
              </a:endParaRPr>
            </a:p>
          </p:txBody>
        </p:sp>
        <p:sp>
          <p:nvSpPr>
            <p:cNvPr id="1119" name="文本框 1118">
              <a:extLst>
                <a:ext uri="{FF2B5EF4-FFF2-40B4-BE49-F238E27FC236}">
                  <a16:creationId xmlns:a16="http://schemas.microsoft.com/office/drawing/2014/main" id="{B0111B78-C5E5-AAC4-E239-35396BEFC404}"/>
                </a:ext>
              </a:extLst>
            </p:cNvPr>
            <p:cNvSpPr txBox="1"/>
            <p:nvPr/>
          </p:nvSpPr>
          <p:spPr>
            <a:xfrm>
              <a:off x="2003678" y="4151374"/>
              <a:ext cx="4382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Ø"/>
              </a:pPr>
              <a:r>
                <a:rPr kumimoji="1" lang="en" altLang="zh-CN" sz="1800" dirty="0">
                  <a:latin typeface="Hannotate SC" panose="03000500000000000000" pitchFamily="66" charset="-122"/>
                  <a:ea typeface="Hannotate SC" panose="03000500000000000000" pitchFamily="66" charset="-122"/>
                  <a:cs typeface="Times New Roman" panose="02020603050405020304" pitchFamily="18" charset="0"/>
                </a:rPr>
                <a:t>Not required: </a:t>
              </a:r>
              <a:r>
                <a:rPr kumimoji="1" lang="en-US" altLang="zh-CN" sz="1600" dirty="0">
                  <a:solidFill>
                    <a:srgbClr val="C00000"/>
                  </a:solidFill>
                  <a:latin typeface="Hannotate SC" panose="03000500000000000000" pitchFamily="66" charset="-122"/>
                  <a:ea typeface="Hannotate SC" panose="03000500000000000000" pitchFamily="66" charset="-122"/>
                  <a:cs typeface="Times New Roman" panose="02020603050405020304" pitchFamily="18" charset="0"/>
                </a:rPr>
                <a:t>detailed text description</a:t>
              </a:r>
              <a:endParaRPr kumimoji="1" lang="en" altLang="zh-CN" sz="16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endParaRPr>
            </a:p>
            <a:p>
              <a:pPr marL="342900" indent="-342900">
                <a:buFont typeface="Wingdings" pitchFamily="2" charset="2"/>
                <a:buChar char="Ø"/>
              </a:pPr>
              <a:r>
                <a:rPr kumimoji="1" lang="en" altLang="zh-CN" sz="1800" dirty="0">
                  <a:latin typeface="Hannotate SC" panose="03000500000000000000" pitchFamily="66" charset="-122"/>
                  <a:ea typeface="Hannotate SC" panose="03000500000000000000" pitchFamily="66" charset="-122"/>
                  <a:cs typeface="Times New Roman" panose="02020603050405020304" pitchFamily="18" charset="0"/>
                </a:rPr>
                <a:t>Not required: </a:t>
              </a:r>
              <a:r>
                <a:rPr kumimoji="1" lang="en-US" altLang="zh-CN" sz="1600" dirty="0">
                  <a:solidFill>
                    <a:srgbClr val="C00000"/>
                  </a:solidFill>
                  <a:latin typeface="Hannotate SC" panose="03000500000000000000" pitchFamily="66" charset="-122"/>
                  <a:ea typeface="Hannotate SC" panose="03000500000000000000" pitchFamily="66" charset="-122"/>
                  <a:cs typeface="Times New Roman" panose="02020603050405020304" pitchFamily="18" charset="0"/>
                </a:rPr>
                <a:t>high visual similarity</a:t>
              </a:r>
              <a:endParaRPr kumimoji="1" lang="zh-CN" altLang="en-US" sz="1600" dirty="0">
                <a:solidFill>
                  <a:srgbClr val="C00000"/>
                </a:solidFill>
                <a:latin typeface="Hannotate SC" panose="03000500000000000000" pitchFamily="66" charset="-122"/>
                <a:ea typeface="Hannotate SC" panose="03000500000000000000" pitchFamily="66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2" descr="京东10.0.2 APK Download by 京东- APKMirror">
            <a:extLst>
              <a:ext uri="{FF2B5EF4-FFF2-40B4-BE49-F238E27FC236}">
                <a16:creationId xmlns:a16="http://schemas.microsoft.com/office/drawing/2014/main" id="{EF080919-0EEE-CEAA-82FD-CAE88C56C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50" y="3693500"/>
            <a:ext cx="317764" cy="31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💰 Tmall 天猫 Cashback → Up to 90% off October 2017 + Vouchers | MilkADeal">
            <a:extLst>
              <a:ext uri="{FF2B5EF4-FFF2-40B4-BE49-F238E27FC236}">
                <a16:creationId xmlns:a16="http://schemas.microsoft.com/office/drawing/2014/main" id="{8118202E-207E-12E0-3BFC-6AB0835A3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078" y="3300260"/>
            <a:ext cx="1037626" cy="4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BD08377-D93A-DBEB-C134-FB01A90178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062" y="6212180"/>
            <a:ext cx="547441" cy="53656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C7F94DB-3EB5-048E-2D8D-56EA6AE4C353}"/>
              </a:ext>
            </a:extLst>
          </p:cNvPr>
          <p:cNvSpPr txBox="1"/>
          <p:nvPr/>
        </p:nvSpPr>
        <p:spPr>
          <a:xfrm>
            <a:off x="638139" y="6364485"/>
            <a:ext cx="172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400" dirty="0">
                <a:latin typeface="Kaiti SC" panose="02010600040101010101" pitchFamily="2" charset="-122"/>
                <a:ea typeface="Kaiti SC" panose="02010600040101010101" pitchFamily="2" charset="-122"/>
                <a:cs typeface="Times New Roman" panose="02020603050405020304" pitchFamily="18" charset="0"/>
              </a:rPr>
              <a:t>That’s what I want!</a:t>
            </a:r>
            <a:endParaRPr kumimoji="1" lang="zh-CN" altLang="en-US" sz="1400" dirty="0">
              <a:latin typeface="Kaiti SC" panose="02010600040101010101" pitchFamily="2" charset="-122"/>
              <a:ea typeface="Kai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圆角矩形标注 15">
            <a:extLst>
              <a:ext uri="{FF2B5EF4-FFF2-40B4-BE49-F238E27FC236}">
                <a16:creationId xmlns:a16="http://schemas.microsoft.com/office/drawing/2014/main" id="{1C11620B-8574-039C-FB80-61CF46AAF111}"/>
              </a:ext>
            </a:extLst>
          </p:cNvPr>
          <p:cNvSpPr/>
          <p:nvPr/>
        </p:nvSpPr>
        <p:spPr bwMode="auto">
          <a:xfrm>
            <a:off x="735714" y="6337385"/>
            <a:ext cx="1545143" cy="338613"/>
          </a:xfrm>
          <a:prstGeom prst="wedgeRoundRectCallout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598FB9F-2050-0FC6-694C-9B73BEF18E4D}"/>
              </a:ext>
            </a:extLst>
          </p:cNvPr>
          <p:cNvSpPr txBox="1"/>
          <p:nvPr/>
        </p:nvSpPr>
        <p:spPr>
          <a:xfrm>
            <a:off x="4318785" y="4754281"/>
            <a:ext cx="2802370" cy="1225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kumimoji="1" lang="en" altLang="zh-CN" sz="2000" dirty="0">
                <a:latin typeface="Kaiti SC" panose="02010600040101010101" pitchFamily="2" charset="-122"/>
                <a:ea typeface="Kaiti SC" panose="02010600040101010101" pitchFamily="2" charset="-122"/>
              </a:rPr>
              <a:t>E-commerce platform</a:t>
            </a:r>
          </a:p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kumimoji="1" lang="en" altLang="zh-CN" sz="2000" dirty="0">
                <a:latin typeface="Kaiti SC" panose="02010600040101010101" pitchFamily="2" charset="-122"/>
                <a:ea typeface="Kaiti SC" panose="02010600040101010101" pitchFamily="2" charset="-122"/>
              </a:rPr>
              <a:t>Image Editing</a:t>
            </a:r>
          </a:p>
          <a:p>
            <a:pPr marL="285750" indent="-285750">
              <a:lnSpc>
                <a:spcPts val="3000"/>
              </a:lnSpc>
              <a:buFont typeface="Wingdings" pitchFamily="2" charset="2"/>
              <a:buChar char="ü"/>
            </a:pPr>
            <a:r>
              <a:rPr kumimoji="1" lang="en" altLang="zh-CN" sz="2000" dirty="0">
                <a:latin typeface="Kaiti SC" panose="02010600040101010101" pitchFamily="2" charset="-122"/>
                <a:ea typeface="Kaiti SC" panose="02010600040101010101" pitchFamily="2" charset="-122"/>
              </a:rPr>
              <a:t>Monitoring security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97069B3-DE44-AB16-84FD-3ED15F9AD2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8933" y="5959744"/>
            <a:ext cx="2953160" cy="825576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826E8C90-F96F-1263-5C9A-E53748C19D84}"/>
              </a:ext>
            </a:extLst>
          </p:cNvPr>
          <p:cNvSpPr/>
          <p:nvPr/>
        </p:nvSpPr>
        <p:spPr bwMode="auto">
          <a:xfrm>
            <a:off x="6758152" y="6276189"/>
            <a:ext cx="567558" cy="204273"/>
          </a:xfrm>
          <a:prstGeom prst="rect">
            <a:avLst/>
          </a:prstGeom>
          <a:solidFill>
            <a:srgbClr val="FBDBDF"/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7BAE8A0-1BFE-1EFD-7A72-8B98E9B39EEE}"/>
              </a:ext>
            </a:extLst>
          </p:cNvPr>
          <p:cNvSpPr txBox="1"/>
          <p:nvPr/>
        </p:nvSpPr>
        <p:spPr>
          <a:xfrm>
            <a:off x="6681095" y="6195208"/>
            <a:ext cx="721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</a:rPr>
              <a:t>model</a:t>
            </a:r>
            <a:endParaRPr kumimoji="1" lang="zh-CN" altLang="en-US" sz="1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4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39" grpId="0"/>
      <p:bldP spid="1110" grpId="0" animBg="1"/>
      <p:bldP spid="1111" grpId="0" animBg="1"/>
      <p:bldP spid="1050" grpId="0"/>
      <p:bldP spid="1112" grpId="0"/>
      <p:bldP spid="1114" grpId="0" animBg="1"/>
      <p:bldP spid="1116" grpId="0"/>
      <p:bldP spid="1117" grpId="0"/>
      <p:bldP spid="1118" grpId="0" animBg="1"/>
      <p:bldP spid="1120" grpId="0" animBg="1"/>
      <p:bldP spid="14" grpId="0"/>
      <p:bldP spid="16" grpId="0" animBg="1"/>
      <p:bldP spid="17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FFA66-AFFC-C71A-DB5D-935901E3D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4BB750-7A47-AA72-A088-5E13AA38B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Background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EBC8DBC-30AF-5D6E-1FE8-3041F5F9BA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10645E-1836-8E99-7B3D-896A8DE550C2}"/>
              </a:ext>
            </a:extLst>
          </p:cNvPr>
          <p:cNvSpPr txBox="1"/>
          <p:nvPr/>
        </p:nvSpPr>
        <p:spPr>
          <a:xfrm>
            <a:off x="180432" y="1168999"/>
            <a:ext cx="4923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Composed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Retrieval</a:t>
            </a:r>
            <a:r>
              <a:rPr kumimoji="1" lang="en-US" altLang="zh-CN" sz="20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endParaRPr kumimoji="1" lang="zh-CN" altLang="en-US" sz="20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52A1FDB-3236-7609-1DBA-EA100CAE739F}"/>
              </a:ext>
            </a:extLst>
          </p:cNvPr>
          <p:cNvSpPr txBox="1"/>
          <p:nvPr/>
        </p:nvSpPr>
        <p:spPr>
          <a:xfrm>
            <a:off x="180432" y="3683521"/>
            <a:ext cx="4775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Zero-shot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Composed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Retrieval</a:t>
            </a:r>
            <a:r>
              <a:rPr kumimoji="1" lang="en-US" altLang="zh-CN" sz="20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</a:t>
            </a:r>
            <a:endParaRPr kumimoji="1" lang="zh-CN" altLang="en-US" sz="20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56A9E10-B176-B10A-4954-BDF7BB30C348}"/>
              </a:ext>
            </a:extLst>
          </p:cNvPr>
          <p:cNvGrpSpPr/>
          <p:nvPr/>
        </p:nvGrpSpPr>
        <p:grpSpPr>
          <a:xfrm>
            <a:off x="503780" y="1508554"/>
            <a:ext cx="7734299" cy="2285635"/>
            <a:chOff x="448024" y="1625327"/>
            <a:chExt cx="8108803" cy="239630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AE4376A-1393-5706-CC93-0B674EF4C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024" y="1725519"/>
              <a:ext cx="8088925" cy="1803673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CF6D0F09-BFDF-C893-61EF-E028DAB7A16E}"/>
                </a:ext>
              </a:extLst>
            </p:cNvPr>
            <p:cNvSpPr txBox="1"/>
            <p:nvPr/>
          </p:nvSpPr>
          <p:spPr>
            <a:xfrm>
              <a:off x="3886847" y="3529192"/>
              <a:ext cx="235032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C0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&lt;ref, mod, tar&gt;</a:t>
              </a:r>
              <a:endParaRPr kumimoji="1" lang="zh-CN" altLang="en-US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F05BEAC-B686-D0AF-8180-6FE5CEB2668A}"/>
                </a:ext>
              </a:extLst>
            </p:cNvPr>
            <p:cNvSpPr/>
            <p:nvPr/>
          </p:nvSpPr>
          <p:spPr bwMode="auto">
            <a:xfrm>
              <a:off x="4619070" y="2325757"/>
              <a:ext cx="529400" cy="387626"/>
            </a:xfrm>
            <a:prstGeom prst="rect">
              <a:avLst/>
            </a:prstGeom>
            <a:solidFill>
              <a:srgbClr val="9CB5EE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50D7CD0F-4BBF-4ED5-0879-54A2A85D3723}"/>
                </a:ext>
              </a:extLst>
            </p:cNvPr>
            <p:cNvSpPr txBox="1"/>
            <p:nvPr/>
          </p:nvSpPr>
          <p:spPr>
            <a:xfrm>
              <a:off x="4494882" y="2256763"/>
              <a:ext cx="7777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Kaiti SC" panose="02010600040101010101" pitchFamily="2" charset="-122"/>
                </a:rPr>
                <a:t>Fusion</a:t>
              </a:r>
            </a:p>
            <a:p>
              <a:pPr algn="ctr"/>
              <a:r>
                <a:rPr kumimoji="1" lang="en-US" altLang="zh-CN" sz="1600" dirty="0">
                  <a:solidFill>
                    <a:srgbClr val="FF0000"/>
                  </a:solidFill>
                  <a:latin typeface="Times New Roman" panose="02020603050405020304" pitchFamily="18" charset="0"/>
                  <a:ea typeface="Kaiti SC" panose="02010600040101010101" pitchFamily="2" charset="-122"/>
                </a:rPr>
                <a:t>model</a:t>
              </a:r>
              <a:endParaRPr kumimoji="1"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</a:endParaRPr>
            </a:p>
          </p:txBody>
        </p:sp>
        <p:cxnSp>
          <p:nvCxnSpPr>
            <p:cNvPr id="16" name="肘形连接符 15">
              <a:extLst>
                <a:ext uri="{FF2B5EF4-FFF2-40B4-BE49-F238E27FC236}">
                  <a16:creationId xmlns:a16="http://schemas.microsoft.com/office/drawing/2014/main" id="{3F6F3BE8-916F-D7B1-BB9A-B670BB97C0F0}"/>
                </a:ext>
              </a:extLst>
            </p:cNvPr>
            <p:cNvCxnSpPr>
              <a:cxnSpLocks/>
              <a:stCxn id="21" idx="2"/>
              <a:endCxn id="12" idx="1"/>
            </p:cNvCxnSpPr>
            <p:nvPr/>
          </p:nvCxnSpPr>
          <p:spPr>
            <a:xfrm rot="16200000" flipH="1">
              <a:off x="2987423" y="2875990"/>
              <a:ext cx="346414" cy="1452433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肘形连接符 17">
              <a:extLst>
                <a:ext uri="{FF2B5EF4-FFF2-40B4-BE49-F238E27FC236}">
                  <a16:creationId xmlns:a16="http://schemas.microsoft.com/office/drawing/2014/main" id="{EFB1D8F0-00AB-37E4-68DD-FB52DD4B3426}"/>
                </a:ext>
              </a:extLst>
            </p:cNvPr>
            <p:cNvCxnSpPr>
              <a:cxnSpLocks/>
              <a:stCxn id="24" idx="2"/>
              <a:endCxn id="12" idx="3"/>
            </p:cNvCxnSpPr>
            <p:nvPr/>
          </p:nvCxnSpPr>
          <p:spPr>
            <a:xfrm rot="5400000">
              <a:off x="6863923" y="2782370"/>
              <a:ext cx="366292" cy="1619797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E9F77DA-C63C-A8AF-BFFC-9FF4CFEE4C02}"/>
                </a:ext>
              </a:extLst>
            </p:cNvPr>
            <p:cNvSpPr/>
            <p:nvPr/>
          </p:nvSpPr>
          <p:spPr bwMode="auto">
            <a:xfrm>
              <a:off x="1146973" y="1625327"/>
              <a:ext cx="2574882" cy="18036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1F35BD0-74AC-54A4-C559-608E479D1609}"/>
                </a:ext>
              </a:extLst>
            </p:cNvPr>
            <p:cNvSpPr/>
            <p:nvPr/>
          </p:nvSpPr>
          <p:spPr bwMode="auto">
            <a:xfrm>
              <a:off x="7157107" y="1705458"/>
              <a:ext cx="1399720" cy="170366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D90FC14-4B1C-A05A-9B03-96145CB9F962}"/>
              </a:ext>
            </a:extLst>
          </p:cNvPr>
          <p:cNvGrpSpPr/>
          <p:nvPr/>
        </p:nvGrpSpPr>
        <p:grpSpPr>
          <a:xfrm>
            <a:off x="289818" y="4154503"/>
            <a:ext cx="3545725" cy="2461133"/>
            <a:chOff x="569786" y="4396867"/>
            <a:chExt cx="3458817" cy="240080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1798393-DCE4-C5FC-C68E-E113671BB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786" y="4396867"/>
              <a:ext cx="3458817" cy="2364440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29998AC-62C6-C535-DE10-1FCA8DF18D8F}"/>
                </a:ext>
              </a:extLst>
            </p:cNvPr>
            <p:cNvSpPr/>
            <p:nvPr/>
          </p:nvSpPr>
          <p:spPr bwMode="auto">
            <a:xfrm>
              <a:off x="2569779" y="6607176"/>
              <a:ext cx="457200" cy="1905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222586DC-6ECA-D1E2-79C5-D4F01A5997AA}"/>
              </a:ext>
            </a:extLst>
          </p:cNvPr>
          <p:cNvGrpSpPr/>
          <p:nvPr/>
        </p:nvGrpSpPr>
        <p:grpSpPr>
          <a:xfrm>
            <a:off x="4100603" y="4166425"/>
            <a:ext cx="4725899" cy="2449211"/>
            <a:chOff x="4100601" y="4396868"/>
            <a:chExt cx="4725899" cy="244921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529CDB8-626B-44CE-A02A-9B1C0645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00601" y="4492886"/>
              <a:ext cx="4725899" cy="2353193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25389AD-7E75-8F07-0A2E-FEA2BC94497F}"/>
                </a:ext>
              </a:extLst>
            </p:cNvPr>
            <p:cNvSpPr/>
            <p:nvPr/>
          </p:nvSpPr>
          <p:spPr bwMode="auto">
            <a:xfrm>
              <a:off x="4150382" y="4396868"/>
              <a:ext cx="1900794" cy="3748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</a:ln>
          </p:spPr>
          <p:txBody>
            <a:bodyPr wrap="square" rtlCol="0" anchor="ctr">
              <a:noAutofit/>
            </a:bodyPr>
            <a:lstStyle/>
            <a:p>
              <a:pPr algn="ctr" eaLnBrk="1" hangingPunct="1"/>
              <a:endParaRPr kumimoji="1" lang="zh-CN" altLang="en-US" sz="1600" b="0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F9F9F06-E9CB-CEB3-390A-5159582177D6}"/>
                </a:ext>
              </a:extLst>
            </p:cNvPr>
            <p:cNvSpPr txBox="1"/>
            <p:nvPr/>
          </p:nvSpPr>
          <p:spPr>
            <a:xfrm>
              <a:off x="4202526" y="4417988"/>
              <a:ext cx="11753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dirty="0">
                  <a:latin typeface="Kaiti SC" panose="02010600040101010101" pitchFamily="2" charset="-122"/>
                  <a:ea typeface="Kaiti SC" panose="02010600040101010101" pitchFamily="2" charset="-122"/>
                </a:rPr>
                <a:t>Inference</a:t>
              </a:r>
              <a:endParaRPr kumimoji="1" lang="zh-CN" altLang="en-US" sz="2000" dirty="0">
                <a:latin typeface="Kaiti SC" panose="02010600040101010101" pitchFamily="2" charset="-122"/>
                <a:ea typeface="Kaiti SC" panose="02010600040101010101" pitchFamily="2" charset="-122"/>
              </a:endParaRPr>
            </a:p>
          </p:txBody>
        </p:sp>
      </p:grp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3D1E5F72-0A6B-1BFF-E1A3-FAE12A8315CC}"/>
              </a:ext>
            </a:extLst>
          </p:cNvPr>
          <p:cNvCxnSpPr/>
          <p:nvPr/>
        </p:nvCxnSpPr>
        <p:spPr>
          <a:xfrm>
            <a:off x="3995709" y="4250522"/>
            <a:ext cx="0" cy="2304789"/>
          </a:xfrm>
          <a:prstGeom prst="line">
            <a:avLst/>
          </a:prstGeom>
          <a:ln w="12700">
            <a:prstDash val="lgDashDot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椭圆 9">
            <a:extLst>
              <a:ext uri="{FF2B5EF4-FFF2-40B4-BE49-F238E27FC236}">
                <a16:creationId xmlns:a16="http://schemas.microsoft.com/office/drawing/2014/main" id="{CBC335EC-A1CD-B204-8156-19B915602719}"/>
              </a:ext>
            </a:extLst>
          </p:cNvPr>
          <p:cNvSpPr/>
          <p:nvPr/>
        </p:nvSpPr>
        <p:spPr bwMode="auto">
          <a:xfrm>
            <a:off x="1906861" y="5188280"/>
            <a:ext cx="691376" cy="691376"/>
          </a:xfrm>
          <a:prstGeom prst="ellipse">
            <a:avLst/>
          </a:prstGeom>
          <a:noFill/>
          <a:ln w="635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7275415-FB8C-14B9-7FC0-F0B01282DAF1}"/>
              </a:ext>
            </a:extLst>
          </p:cNvPr>
          <p:cNvSpPr txBox="1"/>
          <p:nvPr/>
        </p:nvSpPr>
        <p:spPr>
          <a:xfrm>
            <a:off x="-32703" y="6555311"/>
            <a:ext cx="43941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Hei" panose="02010609060101010101" pitchFamily="49" charset="-122"/>
              </a:rPr>
              <a:t>1. Composing Text and Image for Image Retrieval - An Empirical Odyssey, CVPR 2019</a:t>
            </a:r>
          </a:p>
          <a:p>
            <a:r>
              <a:rPr lang="en-US" altLang="zh-CN" sz="800" dirty="0">
                <a:latin typeface="Times New Roman" panose="02020603050405020304" pitchFamily="18" charset="0"/>
                <a:ea typeface="SimHei" panose="02010609060101010101" pitchFamily="49" charset="-122"/>
              </a:rPr>
              <a:t>2.</a:t>
            </a:r>
            <a:r>
              <a:rPr lang="zh-CN" altLang="en-US" sz="800" dirty="0">
                <a:latin typeface="Times New Roman" panose="02020603050405020304" pitchFamily="18" charset="0"/>
                <a:ea typeface="SimHei" panose="02010609060101010101" pitchFamily="49" charset="-122"/>
              </a:rPr>
              <a:t> </a:t>
            </a:r>
            <a:r>
              <a:rPr lang="en" altLang="zh-CN" sz="800" dirty="0">
                <a:latin typeface="Times New Roman" panose="02020603050405020304" pitchFamily="18" charset="0"/>
                <a:ea typeface="SimHei" panose="02010609060101010101" pitchFamily="49" charset="-122"/>
              </a:rPr>
              <a:t>Pic2Word: Mapping Pictures to Words for Zero-shot Composed Image Retrieval, CVPR 2023</a:t>
            </a:r>
            <a:endParaRPr lang="en" altLang="zh-CN" sz="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SimHei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1B1EF33-9488-306F-D1D1-AC03E48525C2}"/>
              </a:ext>
            </a:extLst>
          </p:cNvPr>
          <p:cNvSpPr txBox="1"/>
          <p:nvPr/>
        </p:nvSpPr>
        <p:spPr>
          <a:xfrm>
            <a:off x="5100781" y="1191574"/>
            <a:ext cx="398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need well-labeled Training Triplets</a:t>
            </a:r>
            <a:endParaRPr kumimoji="1" lang="zh-CN" altLang="en-US" sz="2000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24A6705-EDC5-C8BC-0804-E464CA6486EF}"/>
              </a:ext>
            </a:extLst>
          </p:cNvPr>
          <p:cNvSpPr txBox="1"/>
          <p:nvPr/>
        </p:nvSpPr>
        <p:spPr>
          <a:xfrm>
            <a:off x="5700537" y="3820936"/>
            <a:ext cx="2195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Poor Performance</a:t>
            </a:r>
            <a:endParaRPr kumimoji="1" lang="zh-CN" altLang="en-US" sz="2000" dirty="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7B0B2B9-5B93-1EB0-0084-6F4CF85523FC}"/>
              </a:ext>
            </a:extLst>
          </p:cNvPr>
          <p:cNvSpPr/>
          <p:nvPr/>
        </p:nvSpPr>
        <p:spPr bwMode="auto">
          <a:xfrm>
            <a:off x="5287561" y="5273524"/>
            <a:ext cx="691376" cy="691376"/>
          </a:xfrm>
          <a:prstGeom prst="ellipse">
            <a:avLst/>
          </a:prstGeom>
          <a:noFill/>
          <a:ln w="635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54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23" grpId="0"/>
      <p:bldP spid="25" grpId="0"/>
      <p:bldP spid="26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2117C-180B-196B-FEEC-92744F8A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49">
            <a:extLst>
              <a:ext uri="{FF2B5EF4-FFF2-40B4-BE49-F238E27FC236}">
                <a16:creationId xmlns:a16="http://schemas.microsoft.com/office/drawing/2014/main" id="{03405C7B-B676-316A-A5C8-2CDB4106D8CC}"/>
              </a:ext>
            </a:extLst>
          </p:cNvPr>
          <p:cNvSpPr/>
          <p:nvPr/>
        </p:nvSpPr>
        <p:spPr bwMode="auto">
          <a:xfrm>
            <a:off x="7129189" y="3805681"/>
            <a:ext cx="1901391" cy="70825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E2300C5-8DC0-86F7-3E56-6899F454B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Challenges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705636-09A7-9A55-58D6-25FC3A6391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4</a:t>
            </a:fld>
            <a:endParaRPr lang="zh-CN" altLang="en-US"/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ED475476-EEEE-76D6-BBC6-03E892D08681}"/>
              </a:ext>
            </a:extLst>
          </p:cNvPr>
          <p:cNvGrpSpPr/>
          <p:nvPr/>
        </p:nvGrpSpPr>
        <p:grpSpPr>
          <a:xfrm>
            <a:off x="1025191" y="1685090"/>
            <a:ext cx="4555594" cy="1642083"/>
            <a:chOff x="323099" y="1656488"/>
            <a:chExt cx="5204273" cy="187590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24A13AD-AABD-09CE-1F6F-72D9B4891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44" t="6064" r="9104" b="21494"/>
            <a:stretch/>
          </p:blipFill>
          <p:spPr>
            <a:xfrm>
              <a:off x="2628259" y="2432736"/>
              <a:ext cx="591345" cy="546892"/>
            </a:xfrm>
            <a:prstGeom prst="rect">
              <a:avLst/>
            </a:prstGeom>
          </p:spPr>
        </p:pic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4F33EBDC-B232-D623-D991-B572D7E7F8D2}"/>
                </a:ext>
              </a:extLst>
            </p:cNvPr>
            <p:cNvSpPr/>
            <p:nvPr/>
          </p:nvSpPr>
          <p:spPr>
            <a:xfrm>
              <a:off x="2127688" y="3078415"/>
              <a:ext cx="1592485" cy="40332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“have chimneys”</a:t>
              </a:r>
            </a:p>
          </p:txBody>
        </p:sp>
        <p:cxnSp>
          <p:nvCxnSpPr>
            <p:cNvPr id="11" name="曲线连接符 10">
              <a:extLst>
                <a:ext uri="{FF2B5EF4-FFF2-40B4-BE49-F238E27FC236}">
                  <a16:creationId xmlns:a16="http://schemas.microsoft.com/office/drawing/2014/main" id="{C12CE6EC-687D-8EB2-DBF0-B923E9B1D408}"/>
                </a:ext>
              </a:extLst>
            </p:cNvPr>
            <p:cNvCxnSpPr>
              <a:cxnSpLocks/>
              <a:stCxn id="16" idx="0"/>
              <a:endCxn id="20" idx="0"/>
            </p:cNvCxnSpPr>
            <p:nvPr/>
          </p:nvCxnSpPr>
          <p:spPr>
            <a:xfrm rot="5400000" flipH="1" flipV="1">
              <a:off x="2924755" y="318729"/>
              <a:ext cx="1676" cy="3546613"/>
            </a:xfrm>
            <a:prstGeom prst="curvedConnector3">
              <a:avLst>
                <a:gd name="adj1" fmla="val 15682822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96798E7-EF5B-09CC-4BB5-AF9D6E80BFED}"/>
                </a:ext>
              </a:extLst>
            </p:cNvPr>
            <p:cNvGrpSpPr/>
            <p:nvPr/>
          </p:nvGrpSpPr>
          <p:grpSpPr>
            <a:xfrm>
              <a:off x="2183076" y="1656488"/>
              <a:ext cx="1497145" cy="369333"/>
              <a:chOff x="3717401" y="5736597"/>
              <a:chExt cx="1497145" cy="369333"/>
            </a:xfrm>
            <a:solidFill>
              <a:schemeClr val="bg1"/>
            </a:solidFill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74BC57F-3C41-3568-0D56-BE9A6F9E0348}"/>
                  </a:ext>
                </a:extLst>
              </p:cNvPr>
              <p:cNvSpPr txBox="1"/>
              <p:nvPr/>
            </p:nvSpPr>
            <p:spPr>
              <a:xfrm>
                <a:off x="4061667" y="5774071"/>
                <a:ext cx="1152879" cy="31644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web-scraped</a:t>
                </a:r>
                <a:endParaRPr kumimoji="1" lang="zh-CN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D74B3F17-343A-1ACF-0DEA-E3D9ACFB23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177" t="33095" r="67287" b="39208"/>
              <a:stretch/>
            </p:blipFill>
            <p:spPr>
              <a:xfrm>
                <a:off x="3717401" y="5736597"/>
                <a:ext cx="407194" cy="369333"/>
              </a:xfrm>
              <a:prstGeom prst="rect">
                <a:avLst/>
              </a:prstGeom>
              <a:grpFill/>
            </p:spPr>
          </p:pic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1DDAE0E8-02B5-2A13-D638-870DC8B03AEB}"/>
                </a:ext>
              </a:extLst>
            </p:cNvPr>
            <p:cNvGrpSpPr/>
            <p:nvPr/>
          </p:nvGrpSpPr>
          <p:grpSpPr>
            <a:xfrm>
              <a:off x="323099" y="2092873"/>
              <a:ext cx="1657660" cy="1439517"/>
              <a:chOff x="645177" y="1452383"/>
              <a:chExt cx="1657660" cy="1439517"/>
            </a:xfrm>
          </p:grpSpPr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9C6343D-13DD-256B-4782-6531FB010590}"/>
                  </a:ext>
                </a:extLst>
              </p:cNvPr>
              <p:cNvSpPr txBox="1"/>
              <p:nvPr/>
            </p:nvSpPr>
            <p:spPr>
              <a:xfrm>
                <a:off x="645891" y="1452383"/>
                <a:ext cx="1656946" cy="5977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Reference</a:t>
                </a:r>
                <a:r>
                  <a:rPr kumimoji="1"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</a:t>
                </a:r>
                <a:endParaRPr kumimoji="1"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FF1BA593-FF0E-2A56-839F-A9B089223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177" y="1794801"/>
                <a:ext cx="1655999" cy="109709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5D6A09C2-EF5D-2645-2552-53863D071616}"/>
                </a:ext>
              </a:extLst>
            </p:cNvPr>
            <p:cNvGrpSpPr/>
            <p:nvPr/>
          </p:nvGrpSpPr>
          <p:grpSpPr>
            <a:xfrm>
              <a:off x="3870426" y="2091197"/>
              <a:ext cx="1656946" cy="1441193"/>
              <a:chOff x="4997124" y="1311237"/>
              <a:chExt cx="1656946" cy="1441193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24C20A13-9533-21F1-7E52-6B8D7348BDF0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97124" y="1654430"/>
                <a:ext cx="1655999" cy="109800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A4C2EBA-8618-9E30-FDB1-E95F4BED07A3}"/>
                  </a:ext>
                </a:extLst>
              </p:cNvPr>
              <p:cNvSpPr txBox="1"/>
              <p:nvPr/>
            </p:nvSpPr>
            <p:spPr>
              <a:xfrm>
                <a:off x="4997124" y="1311237"/>
                <a:ext cx="1656946" cy="35160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Target</a:t>
                </a:r>
                <a:r>
                  <a:rPr kumimoji="1"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Image</a:t>
                </a:r>
                <a:endParaRPr kumimoji="1"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1" name="直线箭头连接符 20">
              <a:extLst>
                <a:ext uri="{FF2B5EF4-FFF2-40B4-BE49-F238E27FC236}">
                  <a16:creationId xmlns:a16="http://schemas.microsoft.com/office/drawing/2014/main" id="{79ACDC84-CAA1-06CB-80C2-DC912B0D8302}"/>
                </a:ext>
              </a:extLst>
            </p:cNvPr>
            <p:cNvCxnSpPr>
              <a:cxnSpLocks/>
              <a:stCxn id="17" idx="3"/>
              <a:endCxn id="19" idx="1"/>
            </p:cNvCxnSpPr>
            <p:nvPr/>
          </p:nvCxnSpPr>
          <p:spPr>
            <a:xfrm flipV="1">
              <a:off x="1979098" y="2983390"/>
              <a:ext cx="1891328" cy="45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0259CC5-9D23-BE0E-B105-5E62F86BAE47}"/>
              </a:ext>
            </a:extLst>
          </p:cNvPr>
          <p:cNvGrpSpPr/>
          <p:nvPr/>
        </p:nvGrpSpPr>
        <p:grpSpPr>
          <a:xfrm>
            <a:off x="1020849" y="4107557"/>
            <a:ext cx="4552744" cy="2521016"/>
            <a:chOff x="322074" y="3870144"/>
            <a:chExt cx="5204351" cy="2881834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87BE6AC9-88E4-4D25-CD23-7743B00933F0}"/>
                </a:ext>
              </a:extLst>
            </p:cNvPr>
            <p:cNvGrpSpPr/>
            <p:nvPr/>
          </p:nvGrpSpPr>
          <p:grpSpPr>
            <a:xfrm>
              <a:off x="322074" y="3870144"/>
              <a:ext cx="5204351" cy="2881834"/>
              <a:chOff x="6678914" y="2306900"/>
              <a:chExt cx="5204351" cy="2881834"/>
            </a:xfrm>
          </p:grpSpPr>
          <p:sp>
            <p:nvSpPr>
              <p:cNvPr id="23" name="圆角矩形 22">
                <a:extLst>
                  <a:ext uri="{FF2B5EF4-FFF2-40B4-BE49-F238E27FC236}">
                    <a16:creationId xmlns:a16="http://schemas.microsoft.com/office/drawing/2014/main" id="{4CE84F42-5AA8-0310-9227-5432299F0490}"/>
                  </a:ext>
                </a:extLst>
              </p:cNvPr>
              <p:cNvSpPr/>
              <p:nvPr/>
            </p:nvSpPr>
            <p:spPr>
              <a:xfrm>
                <a:off x="8371767" y="3786822"/>
                <a:ext cx="1811810" cy="4033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1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kumimoji="1" lang="en-US" altLang="zh-CN" sz="1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longer</a:t>
                </a:r>
                <a:r>
                  <a:rPr kumimoji="1" lang="en-US" altLang="zh-CN" sz="11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kumimoji="1" lang="en-US" altLang="zh-CN" sz="1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striped</a:t>
                </a:r>
                <a:r>
                  <a:rPr kumimoji="1" lang="en-US" altLang="zh-CN" sz="11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  <p:cxnSp>
            <p:nvCxnSpPr>
              <p:cNvPr id="24" name="曲线连接符 23">
                <a:extLst>
                  <a:ext uri="{FF2B5EF4-FFF2-40B4-BE49-F238E27FC236}">
                    <a16:creationId xmlns:a16="http://schemas.microsoft.com/office/drawing/2014/main" id="{17F670F9-EB3F-16E8-F367-B9D9A2C7CB46}"/>
                  </a:ext>
                </a:extLst>
              </p:cNvPr>
              <p:cNvCxnSpPr>
                <a:cxnSpLocks/>
                <a:stCxn id="32" idx="2"/>
                <a:endCxn id="30" idx="2"/>
              </p:cNvCxnSpPr>
              <p:nvPr/>
            </p:nvCxnSpPr>
            <p:spPr>
              <a:xfrm rot="16200000" flipH="1">
                <a:off x="9277726" y="3027424"/>
                <a:ext cx="4063" cy="3537637"/>
              </a:xfrm>
              <a:prstGeom prst="curvedConnector3">
                <a:avLst>
                  <a:gd name="adj1" fmla="val 5726384"/>
                </a:avLst>
              </a:prstGeom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FDB1434F-ED1D-5BC1-79D8-8761D0DB82A5}"/>
                  </a:ext>
                </a:extLst>
              </p:cNvPr>
              <p:cNvGrpSpPr/>
              <p:nvPr/>
            </p:nvGrpSpPr>
            <p:grpSpPr>
              <a:xfrm>
                <a:off x="8538891" y="4819401"/>
                <a:ext cx="1497145" cy="369333"/>
                <a:chOff x="3717401" y="5736597"/>
                <a:chExt cx="1497145" cy="369333"/>
              </a:xfrm>
              <a:solidFill>
                <a:schemeClr val="bg1"/>
              </a:solidFill>
            </p:grpSpPr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85DDB7B8-03F6-DD1D-ECC1-7AD97BA02670}"/>
                    </a:ext>
                  </a:extLst>
                </p:cNvPr>
                <p:cNvSpPr txBox="1"/>
                <p:nvPr/>
              </p:nvSpPr>
              <p:spPr>
                <a:xfrm>
                  <a:off x="4061667" y="5774072"/>
                  <a:ext cx="1152879" cy="299053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web-scraped</a:t>
                  </a:r>
                  <a:endParaRPr kumimoji="1" lang="zh-CN" alt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35" name="图片 34">
                  <a:extLst>
                    <a:ext uri="{FF2B5EF4-FFF2-40B4-BE49-F238E27FC236}">
                      <a16:creationId xmlns:a16="http://schemas.microsoft.com/office/drawing/2014/main" id="{CD3F8CB7-A9AC-01D9-1635-F7096826F3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177" t="33095" r="67287" b="39208"/>
                <a:stretch/>
              </p:blipFill>
              <p:spPr>
                <a:xfrm>
                  <a:off x="3717401" y="5736597"/>
                  <a:ext cx="407194" cy="369333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圆角矩形 25">
                <a:extLst>
                  <a:ext uri="{FF2B5EF4-FFF2-40B4-BE49-F238E27FC236}">
                    <a16:creationId xmlns:a16="http://schemas.microsoft.com/office/drawing/2014/main" id="{CD17C08C-CA49-5547-745A-7388703C35B5}"/>
                  </a:ext>
                </a:extLst>
              </p:cNvPr>
              <p:cNvSpPr/>
              <p:nvPr/>
            </p:nvSpPr>
            <p:spPr>
              <a:xfrm>
                <a:off x="8709250" y="3213514"/>
                <a:ext cx="1136845" cy="40332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11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“is </a:t>
                </a:r>
                <a:r>
                  <a:rPr kumimoji="1" lang="en-US" altLang="zh-CN" sz="11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shorter</a:t>
                </a:r>
                <a:r>
                  <a:rPr kumimoji="1" lang="en-US" altLang="zh-CN" sz="11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</a:t>
                </a: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A2A8B584-F8ED-DA1C-DEE7-71771F55661C}"/>
                  </a:ext>
                </a:extLst>
              </p:cNvPr>
              <p:cNvGrpSpPr/>
              <p:nvPr/>
            </p:nvGrpSpPr>
            <p:grpSpPr>
              <a:xfrm>
                <a:off x="6678914" y="2311656"/>
                <a:ext cx="1660024" cy="2482556"/>
                <a:chOff x="1108013" y="3267048"/>
                <a:chExt cx="1660024" cy="2482556"/>
              </a:xfrm>
            </p:grpSpPr>
            <p:pic>
              <p:nvPicPr>
                <p:cNvPr id="32" name="图片 31" descr="穿裙子的女子&#10;&#10;描述已自动生成">
                  <a:extLst>
                    <a:ext uri="{FF2B5EF4-FFF2-40B4-BE49-F238E27FC236}">
                      <a16:creationId xmlns:a16="http://schemas.microsoft.com/office/drawing/2014/main" id="{219EAADC-5F0F-7B94-D8E9-DF69CAE845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12038" y="3599710"/>
                  <a:ext cx="1655999" cy="2149894"/>
                </a:xfrm>
                <a:prstGeom prst="rect">
                  <a:avLst/>
                </a:prstGeom>
              </p:spPr>
            </p:pic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319CC44F-9778-04E3-C44E-9E4018C836E8}"/>
                    </a:ext>
                  </a:extLst>
                </p:cNvPr>
                <p:cNvSpPr txBox="1"/>
                <p:nvPr/>
              </p:nvSpPr>
              <p:spPr>
                <a:xfrm>
                  <a:off x="1108013" y="3267048"/>
                  <a:ext cx="1656946" cy="3166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Reference</a:t>
                  </a:r>
                  <a:r>
                    <a:rPr kumimoji="1" lang="zh-CN" alt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Image</a:t>
                  </a:r>
                  <a:endParaRPr kumimoji="1" lang="zh-CN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AB3690A-AC58-9A9D-3C60-6E6411AC37E7}"/>
                  </a:ext>
                </a:extLst>
              </p:cNvPr>
              <p:cNvGrpSpPr/>
              <p:nvPr/>
            </p:nvGrpSpPr>
            <p:grpSpPr>
              <a:xfrm>
                <a:off x="10220576" y="2306900"/>
                <a:ext cx="1662689" cy="2491375"/>
                <a:chOff x="4650544" y="3262808"/>
                <a:chExt cx="1662689" cy="2491375"/>
              </a:xfrm>
            </p:grpSpPr>
            <p:pic>
              <p:nvPicPr>
                <p:cNvPr id="30" name="图片 29" descr="穿黑色衣服的人&#10;&#10;中度可信度描述已自动生成">
                  <a:extLst>
                    <a:ext uri="{FF2B5EF4-FFF2-40B4-BE49-F238E27FC236}">
                      <a16:creationId xmlns:a16="http://schemas.microsoft.com/office/drawing/2014/main" id="{9325DB6D-34AE-9F7D-79C5-48E2FE997D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50544" y="3604290"/>
                  <a:ext cx="1655999" cy="2149893"/>
                </a:xfrm>
                <a:prstGeom prst="rect">
                  <a:avLst/>
                </a:prstGeom>
              </p:spPr>
            </p:pic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68FE59C8-D55B-6E9C-8076-B2641C54F5E9}"/>
                    </a:ext>
                  </a:extLst>
                </p:cNvPr>
                <p:cNvSpPr txBox="1"/>
                <p:nvPr/>
              </p:nvSpPr>
              <p:spPr>
                <a:xfrm>
                  <a:off x="4656287" y="3262808"/>
                  <a:ext cx="1656946" cy="3166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zh-CN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Target</a:t>
                  </a:r>
                  <a:r>
                    <a:rPr kumimoji="1" lang="zh-CN" alt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kumimoji="1" lang="en-US" altLang="zh-CN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Image</a:t>
                  </a:r>
                  <a:endParaRPr kumimoji="1" lang="zh-CN" alt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FD47E3DC-AA2D-B67B-5603-E55032BB72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444" t="6064" r="9104" b="21494"/>
              <a:stretch/>
            </p:blipFill>
            <p:spPr>
              <a:xfrm>
                <a:off x="8117905" y="2960958"/>
                <a:ext cx="591345" cy="546892"/>
              </a:xfrm>
              <a:prstGeom prst="rect">
                <a:avLst/>
              </a:prstGeom>
            </p:spPr>
          </p:pic>
        </p:grpSp>
        <p:cxnSp>
          <p:nvCxnSpPr>
            <p:cNvPr id="36" name="直线箭头连接符 35">
              <a:extLst>
                <a:ext uri="{FF2B5EF4-FFF2-40B4-BE49-F238E27FC236}">
                  <a16:creationId xmlns:a16="http://schemas.microsoft.com/office/drawing/2014/main" id="{D82042FB-C19F-7752-9331-3350045930D5}"/>
                </a:ext>
              </a:extLst>
            </p:cNvPr>
            <p:cNvCxnSpPr>
              <a:cxnSpLocks/>
            </p:cNvCxnSpPr>
            <p:nvPr/>
          </p:nvCxnSpPr>
          <p:spPr>
            <a:xfrm>
              <a:off x="1986123" y="5276980"/>
              <a:ext cx="1881638" cy="4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CDF74426-2157-82D0-8A3B-3987DBB7C1CA}"/>
              </a:ext>
            </a:extLst>
          </p:cNvPr>
          <p:cNvSpPr txBox="1"/>
          <p:nvPr/>
        </p:nvSpPr>
        <p:spPr>
          <a:xfrm>
            <a:off x="238510" y="1237641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Partial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FAB0D85-4529-1734-2E62-0FD5D082E70E}"/>
              </a:ext>
            </a:extLst>
          </p:cNvPr>
          <p:cNvSpPr txBox="1"/>
          <p:nvPr/>
        </p:nvSpPr>
        <p:spPr>
          <a:xfrm>
            <a:off x="243485" y="3477086"/>
            <a:ext cx="2614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Incorrect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4CDFB7F5-CFAD-4843-C56B-7B5B1796F5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483659"/>
            <a:ext cx="1831857" cy="38011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5BC0A38-881E-5054-D25D-13F6A1E86A0C}"/>
              </a:ext>
            </a:extLst>
          </p:cNvPr>
          <p:cNvSpPr txBox="1"/>
          <p:nvPr/>
        </p:nvSpPr>
        <p:spPr>
          <a:xfrm>
            <a:off x="6843436" y="3796583"/>
            <a:ext cx="247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180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</a:defRPr>
            </a:lvl1pPr>
          </a:lstStyle>
          <a:p>
            <a:pPr algn="ctr"/>
            <a:r>
              <a:rPr lang="en-US" altLang="zh-CN" sz="2000" dirty="0"/>
              <a:t>Noisy Triplet Correspondence</a:t>
            </a:r>
            <a:endParaRPr lang="zh-CN" altLang="en-US" sz="2000" dirty="0"/>
          </a:p>
        </p:txBody>
      </p:sp>
      <p:sp>
        <p:nvSpPr>
          <p:cNvPr id="5" name="右大括号 4">
            <a:extLst>
              <a:ext uri="{FF2B5EF4-FFF2-40B4-BE49-F238E27FC236}">
                <a16:creationId xmlns:a16="http://schemas.microsoft.com/office/drawing/2014/main" id="{7FAD4B1B-A2F0-4790-3A69-AD70C34EC698}"/>
              </a:ext>
            </a:extLst>
          </p:cNvPr>
          <p:cNvSpPr/>
          <p:nvPr/>
        </p:nvSpPr>
        <p:spPr>
          <a:xfrm>
            <a:off x="6722898" y="2008388"/>
            <a:ext cx="286386" cy="4317622"/>
          </a:xfrm>
          <a:prstGeom prst="rightBrace">
            <a:avLst>
              <a:gd name="adj1" fmla="val 88092"/>
              <a:gd name="adj2" fmla="val 50282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5565C59-5698-E4FA-46B5-3518B9FED06C}"/>
              </a:ext>
            </a:extLst>
          </p:cNvPr>
          <p:cNvSpPr/>
          <p:nvPr/>
        </p:nvSpPr>
        <p:spPr bwMode="auto">
          <a:xfrm>
            <a:off x="1230956" y="2682730"/>
            <a:ext cx="915929" cy="565558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70CB090E-78D2-2A1C-199A-53F885EEE93B}"/>
              </a:ext>
            </a:extLst>
          </p:cNvPr>
          <p:cNvSpPr/>
          <p:nvPr/>
        </p:nvSpPr>
        <p:spPr bwMode="auto">
          <a:xfrm>
            <a:off x="4345527" y="2682730"/>
            <a:ext cx="1196166" cy="565558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4238407-C5F0-78BE-5C41-934171151E73}"/>
              </a:ext>
            </a:extLst>
          </p:cNvPr>
          <p:cNvSpPr/>
          <p:nvPr/>
        </p:nvSpPr>
        <p:spPr bwMode="auto">
          <a:xfrm>
            <a:off x="1642045" y="4893046"/>
            <a:ext cx="233837" cy="670484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45DA0BF1-F3B7-5421-6A85-1114A93BB37B}"/>
              </a:ext>
            </a:extLst>
          </p:cNvPr>
          <p:cNvSpPr/>
          <p:nvPr/>
        </p:nvSpPr>
        <p:spPr bwMode="auto">
          <a:xfrm>
            <a:off x="4830010" y="4700604"/>
            <a:ext cx="269532" cy="772833"/>
          </a:xfrm>
          <a:prstGeom prst="ellipse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9CF12F3-717A-3E87-27EC-F5415BE58C23}"/>
              </a:ext>
            </a:extLst>
          </p:cNvPr>
          <p:cNvSpPr txBox="1"/>
          <p:nvPr/>
        </p:nvSpPr>
        <p:spPr>
          <a:xfrm>
            <a:off x="7409015" y="2655074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Kaiti SC" panose="02010600040101010101" pitchFamily="2" charset="-122"/>
                <a:ea typeface="Kaiti SC" panose="02010600040101010101" pitchFamily="2" charset="-122"/>
              </a:rPr>
              <a:t>Overfitting</a:t>
            </a:r>
            <a:endParaRPr kumimoji="1" lang="zh-CN" altLang="en-US" sz="2000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49C8708-99A8-3DA4-FCE3-422506267B84}"/>
              </a:ext>
            </a:extLst>
          </p:cNvPr>
          <p:cNvSpPr txBox="1"/>
          <p:nvPr/>
        </p:nvSpPr>
        <p:spPr>
          <a:xfrm>
            <a:off x="5688846" y="2442288"/>
            <a:ext cx="122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latin typeface="Kaiti SC" panose="02010600040101010101" pitchFamily="2" charset="-122"/>
                <a:ea typeface="Kaiti SC" panose="02010600040101010101" pitchFamily="2" charset="-122"/>
              </a:defRPr>
            </a:lvl1pPr>
          </a:lstStyle>
          <a:p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House has changed!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20FD671-D276-1863-87B2-3D577DB207DC}"/>
              </a:ext>
            </a:extLst>
          </p:cNvPr>
          <p:cNvSpPr txBox="1"/>
          <p:nvPr/>
        </p:nvSpPr>
        <p:spPr>
          <a:xfrm>
            <a:off x="5234530" y="4938917"/>
            <a:ext cx="1396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>
                <a:latin typeface="Kaiti SC" panose="02010600040101010101" pitchFamily="2" charset="-122"/>
                <a:ea typeface="Kaiti SC" panose="02010600040101010101" pitchFamily="2" charset="-122"/>
              </a:defRPr>
            </a:lvl1pPr>
          </a:lstStyle>
          <a:p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Target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is </a:t>
            </a:r>
          </a:p>
          <a:p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completely </a:t>
            </a:r>
          </a:p>
          <a:p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wrong</a:t>
            </a:r>
            <a:r>
              <a:rPr lang="zh-CN" altLang="en-US" sz="1800" dirty="0">
                <a:solidFill>
                  <a:srgbClr val="FF0000"/>
                </a:solidFill>
                <a:latin typeface="Times New Roman" panose="02020603050405020304" pitchFamily="18" charset="0"/>
              </a:rPr>
              <a:t>！</a:t>
            </a:r>
          </a:p>
        </p:txBody>
      </p:sp>
      <p:pic>
        <p:nvPicPr>
          <p:cNvPr id="1026" name="Picture 2" descr="过拟合- 维基百科，自由的百科全书">
            <a:extLst>
              <a:ext uri="{FF2B5EF4-FFF2-40B4-BE49-F238E27FC236}">
                <a16:creationId xmlns:a16="http://schemas.microsoft.com/office/drawing/2014/main" id="{70DFE068-806E-C287-B2E1-87F4FF1BC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78" y="1522334"/>
            <a:ext cx="1147322" cy="114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性能下降矢量圖、剪貼畫和插圖免費下載- illustAC">
            <a:extLst>
              <a:ext uri="{FF2B5EF4-FFF2-40B4-BE49-F238E27FC236}">
                <a16:creationId xmlns:a16="http://schemas.microsoft.com/office/drawing/2014/main" id="{5492B8AF-3E60-A7AB-A144-D243C428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790" y="5584071"/>
            <a:ext cx="1054584" cy="84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09EAB635-5231-6B1C-CF4F-A4BFBC42BAD0}"/>
              </a:ext>
            </a:extLst>
          </p:cNvPr>
          <p:cNvSpPr txBox="1"/>
          <p:nvPr/>
        </p:nvSpPr>
        <p:spPr>
          <a:xfrm>
            <a:off x="7382890" y="5166984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latin typeface="Kaiti SC" panose="02010600040101010101" pitchFamily="2" charset="-122"/>
                <a:ea typeface="Kaiti SC" panose="02010600040101010101" pitchFamily="2" charset="-122"/>
              </a:defRPr>
            </a:lvl1pPr>
          </a:lstStyle>
          <a:p>
            <a:r>
              <a:rPr lang="en-US" altLang="zh-CN" dirty="0"/>
              <a:t>Degradation</a:t>
            </a:r>
            <a:endParaRPr lang="zh-CN" altLang="en-US" dirty="0"/>
          </a:p>
        </p:txBody>
      </p:sp>
      <p:sp>
        <p:nvSpPr>
          <p:cNvPr id="47" name="右箭头 46">
            <a:extLst>
              <a:ext uri="{FF2B5EF4-FFF2-40B4-BE49-F238E27FC236}">
                <a16:creationId xmlns:a16="http://schemas.microsoft.com/office/drawing/2014/main" id="{53A3734C-1E3D-CB13-D502-AA5BEF9AA655}"/>
              </a:ext>
            </a:extLst>
          </p:cNvPr>
          <p:cNvSpPr/>
          <p:nvPr/>
        </p:nvSpPr>
        <p:spPr bwMode="auto">
          <a:xfrm rot="16200000">
            <a:off x="7903681" y="3185404"/>
            <a:ext cx="400109" cy="327403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8" name="右箭头 47">
            <a:extLst>
              <a:ext uri="{FF2B5EF4-FFF2-40B4-BE49-F238E27FC236}">
                <a16:creationId xmlns:a16="http://schemas.microsoft.com/office/drawing/2014/main" id="{9974C480-5A2A-FCEF-360C-137E97D50D70}"/>
              </a:ext>
            </a:extLst>
          </p:cNvPr>
          <p:cNvSpPr/>
          <p:nvPr/>
        </p:nvSpPr>
        <p:spPr bwMode="auto">
          <a:xfrm rot="5400000">
            <a:off x="7916602" y="4736957"/>
            <a:ext cx="400109" cy="327403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86FCF459-6ECA-6BFC-807A-EDCE96BB9E76}"/>
              </a:ext>
            </a:extLst>
          </p:cNvPr>
          <p:cNvSpPr txBox="1"/>
          <p:nvPr/>
        </p:nvSpPr>
        <p:spPr>
          <a:xfrm>
            <a:off x="4572000" y="6432481"/>
            <a:ext cx="35317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&lt;ref, mod, tar&gt; is noisy!</a:t>
            </a:r>
            <a:endParaRPr kumimoji="1" lang="zh-CN" altLang="en-US" dirty="0">
              <a:solidFill>
                <a:srgbClr val="C0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44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39" grpId="0"/>
      <p:bldP spid="3" grpId="0"/>
      <p:bldP spid="5" grpId="0" animBg="1"/>
      <p:bldP spid="8" grpId="0" animBg="1"/>
      <p:bldP spid="42" grpId="0" animBg="1"/>
      <p:bldP spid="43" grpId="0"/>
      <p:bldP spid="45" grpId="0"/>
      <p:bldP spid="46" grpId="0"/>
      <p:bldP spid="47" grpId="0" animBg="1"/>
      <p:bldP spid="48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CB033-A748-AECC-18BF-8012277E5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9819E1E-37BE-5B86-1AF4-31B610CCE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6" y="1535789"/>
            <a:ext cx="9113484" cy="513647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6AEE0CC-FBBA-2825-5E10-76722199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Challenges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A539CED-EC6F-ACC9-4B8C-E74F3742C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58F226-6980-D938-8D8C-B80D166A2C10}"/>
              </a:ext>
            </a:extLst>
          </p:cNvPr>
          <p:cNvSpPr txBox="1"/>
          <p:nvPr/>
        </p:nvSpPr>
        <p:spPr>
          <a:xfrm>
            <a:off x="184721" y="1135679"/>
            <a:ext cx="124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CIRR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803230-666C-6A80-A18C-0F43D4C3F8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47" b="73165"/>
          <a:stretch/>
        </p:blipFill>
        <p:spPr>
          <a:xfrm>
            <a:off x="2468716" y="3578247"/>
            <a:ext cx="5330642" cy="23816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BBB6C88-73BB-FC26-6839-5E449A4A116F}"/>
              </a:ext>
            </a:extLst>
          </p:cNvPr>
          <p:cNvSpPr/>
          <p:nvPr/>
        </p:nvSpPr>
        <p:spPr bwMode="auto">
          <a:xfrm>
            <a:off x="6181962" y="1535789"/>
            <a:ext cx="2902918" cy="13300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1D5389-E008-9485-7D9F-F12C066A5F9F}"/>
              </a:ext>
            </a:extLst>
          </p:cNvPr>
          <p:cNvSpPr txBox="1"/>
          <p:nvPr/>
        </p:nvSpPr>
        <p:spPr>
          <a:xfrm>
            <a:off x="13147288" y="691376"/>
            <a:ext cx="184731" cy="49244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cxnSp>
        <p:nvCxnSpPr>
          <p:cNvPr id="10" name="直线连接符 9">
            <a:extLst>
              <a:ext uri="{FF2B5EF4-FFF2-40B4-BE49-F238E27FC236}">
                <a16:creationId xmlns:a16="http://schemas.microsoft.com/office/drawing/2014/main" id="{F43DE513-DE16-2306-B451-A33E912654EC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5134037" y="2865863"/>
            <a:ext cx="1047925" cy="71238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0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8EE3D-B895-5774-1BA0-B1AECB669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1F7D0E-C3A2-5027-8062-7C99567B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Challenges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DB6630-FEF3-0D06-ED73-A36B127BE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ECC2AD-8EBD-FC3E-1933-092F42BFF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99" y="1451337"/>
            <a:ext cx="8381287" cy="54066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B466CBE-4F6E-E43A-1E5D-861222547244}"/>
              </a:ext>
            </a:extLst>
          </p:cNvPr>
          <p:cNvSpPr txBox="1"/>
          <p:nvPr/>
        </p:nvSpPr>
        <p:spPr>
          <a:xfrm>
            <a:off x="184721" y="1135679"/>
            <a:ext cx="1728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FashionIQ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43B12FD-1240-383C-A287-43B76AF5A505}"/>
              </a:ext>
            </a:extLst>
          </p:cNvPr>
          <p:cNvSpPr/>
          <p:nvPr/>
        </p:nvSpPr>
        <p:spPr bwMode="auto">
          <a:xfrm>
            <a:off x="6000172" y="4154668"/>
            <a:ext cx="2688217" cy="13300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47BF7E-4EAA-536F-4B37-243DECB9CE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98" t="50840" r="1026" b="25761"/>
          <a:stretch/>
        </p:blipFill>
        <p:spPr>
          <a:xfrm>
            <a:off x="745979" y="2528297"/>
            <a:ext cx="4795700" cy="236749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179E9675-73E1-C5D1-8954-342145D06CC4}"/>
              </a:ext>
            </a:extLst>
          </p:cNvPr>
          <p:cNvCxnSpPr>
            <a:cxnSpLocks/>
          </p:cNvCxnSpPr>
          <p:nvPr/>
        </p:nvCxnSpPr>
        <p:spPr>
          <a:xfrm flipH="1" flipV="1">
            <a:off x="5554391" y="2528297"/>
            <a:ext cx="445781" cy="162637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6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0F7CB-A026-BBC2-44F5-1026F59F1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>
            <a:extLst>
              <a:ext uri="{FF2B5EF4-FFF2-40B4-BE49-F238E27FC236}">
                <a16:creationId xmlns:a16="http://schemas.microsoft.com/office/drawing/2014/main" id="{9B31E7EE-A7E1-4914-84D4-764EF84C4654}"/>
              </a:ext>
            </a:extLst>
          </p:cNvPr>
          <p:cNvSpPr/>
          <p:nvPr/>
        </p:nvSpPr>
        <p:spPr bwMode="auto">
          <a:xfrm>
            <a:off x="5153032" y="3259602"/>
            <a:ext cx="3871906" cy="4278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3F06F51-0AC9-904C-06D3-004200B0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Motivation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91F491-E1A1-8DC2-2745-F72AFA4A3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362D08F-FC7B-52C9-AC8A-EBCBC2841839}"/>
              </a:ext>
            </a:extLst>
          </p:cNvPr>
          <p:cNvSpPr txBox="1"/>
          <p:nvPr/>
        </p:nvSpPr>
        <p:spPr>
          <a:xfrm>
            <a:off x="5137663" y="1815477"/>
            <a:ext cx="3934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Partial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Incorrect</a:t>
            </a:r>
            <a:r>
              <a:rPr kumimoji="1"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84E6DD69-D204-6D2A-9654-541470A02CB3}"/>
              </a:ext>
            </a:extLst>
          </p:cNvPr>
          <p:cNvGrpSpPr/>
          <p:nvPr/>
        </p:nvGrpSpPr>
        <p:grpSpPr>
          <a:xfrm>
            <a:off x="151978" y="1288536"/>
            <a:ext cx="5433286" cy="5445831"/>
            <a:chOff x="2772417" y="902082"/>
            <a:chExt cx="5433286" cy="544583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02F64E8-B9A6-9E9B-83E4-AFEB60647EE7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757" y="3763026"/>
              <a:ext cx="1655999" cy="21492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F775B7C-FCFF-D3A7-867B-30AA61BDFCD5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10101"/>
            <a:stretch/>
          </p:blipFill>
          <p:spPr>
            <a:xfrm>
              <a:off x="3001208" y="3760935"/>
              <a:ext cx="1655999" cy="21456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747EF4A0-26B7-FBB1-5DDF-5AA39602AE02}"/>
                </a:ext>
              </a:extLst>
            </p:cNvPr>
            <p:cNvGrpSpPr/>
            <p:nvPr/>
          </p:nvGrpSpPr>
          <p:grpSpPr>
            <a:xfrm>
              <a:off x="2772417" y="902082"/>
              <a:ext cx="2160222" cy="338554"/>
              <a:chOff x="2412259" y="288365"/>
              <a:chExt cx="2160222" cy="338554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44662DD-69EB-BF28-5A6E-1ECA96E0F92D}"/>
                  </a:ext>
                </a:extLst>
              </p:cNvPr>
              <p:cNvSpPr txBox="1"/>
              <p:nvPr/>
            </p:nvSpPr>
            <p:spPr>
              <a:xfrm>
                <a:off x="2704662" y="288365"/>
                <a:ext cx="18678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Manual annotation</a:t>
                </a:r>
              </a:p>
            </p:txBody>
          </p:sp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918B8DE7-4B59-FD4C-9774-C469343207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444" t="6064" r="9104" b="21494"/>
              <a:stretch/>
            </p:blipFill>
            <p:spPr>
              <a:xfrm>
                <a:off x="2412259" y="322142"/>
                <a:ext cx="299515" cy="276999"/>
              </a:xfrm>
              <a:prstGeom prst="rect">
                <a:avLst/>
              </a:prstGeom>
            </p:spPr>
          </p:pic>
        </p:grpSp>
        <p:sp>
          <p:nvSpPr>
            <p:cNvPr id="42" name="圆角矩形 41">
              <a:extLst>
                <a:ext uri="{FF2B5EF4-FFF2-40B4-BE49-F238E27FC236}">
                  <a16:creationId xmlns:a16="http://schemas.microsoft.com/office/drawing/2014/main" id="{14D28ED2-D73F-5C2B-B66A-F78FAFED8DFB}"/>
                </a:ext>
              </a:extLst>
            </p:cNvPr>
            <p:cNvSpPr/>
            <p:nvPr/>
          </p:nvSpPr>
          <p:spPr>
            <a:xfrm>
              <a:off x="3554492" y="1794488"/>
              <a:ext cx="1215793" cy="276999"/>
            </a:xfrm>
            <a:prstGeom prst="roundRect">
              <a:avLst/>
            </a:prstGeom>
            <a:solidFill>
              <a:srgbClr val="E57373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Projection</a:t>
              </a:r>
              <a:endParaRPr kumimoji="1"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肘形连接符 42">
              <a:extLst>
                <a:ext uri="{FF2B5EF4-FFF2-40B4-BE49-F238E27FC236}">
                  <a16:creationId xmlns:a16="http://schemas.microsoft.com/office/drawing/2014/main" id="{E17E292F-8635-136B-2107-E5E3B52B3E9D}"/>
                </a:ext>
              </a:extLst>
            </p:cNvPr>
            <p:cNvCxnSpPr>
              <a:cxnSpLocks/>
              <a:stCxn id="46" idx="3"/>
              <a:endCxn id="63" idx="1"/>
            </p:cNvCxnSpPr>
            <p:nvPr/>
          </p:nvCxnSpPr>
          <p:spPr>
            <a:xfrm>
              <a:off x="4763838" y="1537494"/>
              <a:ext cx="1784919" cy="2052981"/>
            </a:xfrm>
            <a:prstGeom prst="bentConnector3">
              <a:avLst>
                <a:gd name="adj1" fmla="val 54682"/>
              </a:avLst>
            </a:prstGeom>
            <a:ln>
              <a:solidFill>
                <a:srgbClr val="00A077"/>
              </a:solidFill>
              <a:prstDash val="dash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圆角矩形 44">
              <a:extLst>
                <a:ext uri="{FF2B5EF4-FFF2-40B4-BE49-F238E27FC236}">
                  <a16:creationId xmlns:a16="http://schemas.microsoft.com/office/drawing/2014/main" id="{00AFE3E0-7FC6-B25E-CA5D-CFCD00568D73}"/>
                </a:ext>
              </a:extLst>
            </p:cNvPr>
            <p:cNvSpPr/>
            <p:nvPr/>
          </p:nvSpPr>
          <p:spPr>
            <a:xfrm>
              <a:off x="3563561" y="2193102"/>
              <a:ext cx="1215793" cy="276999"/>
            </a:xfrm>
            <a:prstGeom prst="roundRect">
              <a:avLst/>
            </a:prstGeom>
            <a:solidFill>
              <a:srgbClr val="CDE3F2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ViT</a:t>
              </a:r>
              <a:endParaRPr kumimoji="1"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圆角矩形 45">
              <a:extLst>
                <a:ext uri="{FF2B5EF4-FFF2-40B4-BE49-F238E27FC236}">
                  <a16:creationId xmlns:a16="http://schemas.microsoft.com/office/drawing/2014/main" id="{1A07DAB3-0542-A402-663D-46614CC1E410}"/>
                </a:ext>
              </a:extLst>
            </p:cNvPr>
            <p:cNvSpPr/>
            <p:nvPr/>
          </p:nvSpPr>
          <p:spPr>
            <a:xfrm>
              <a:off x="3548045" y="1398994"/>
              <a:ext cx="1215793" cy="276999"/>
            </a:xfrm>
            <a:prstGeom prst="roundRect">
              <a:avLst/>
            </a:prstGeom>
            <a:solidFill>
              <a:srgbClr val="CFF4D1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</a:t>
              </a:r>
              <a:r>
                <a:rPr kumimoji="1" lang="zh-CN" altLang="en-US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Encoder</a:t>
              </a:r>
              <a:endParaRPr kumimoji="1" lang="zh-CN" altLang="en-US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7" name="肘形连接符 46">
              <a:extLst>
                <a:ext uri="{FF2B5EF4-FFF2-40B4-BE49-F238E27FC236}">
                  <a16:creationId xmlns:a16="http://schemas.microsoft.com/office/drawing/2014/main" id="{8CADA422-3F16-9BCB-2694-B98AEDBB19F8}"/>
                </a:ext>
              </a:extLst>
            </p:cNvPr>
            <p:cNvCxnSpPr>
              <a:cxnSpLocks/>
              <a:stCxn id="42" idx="1"/>
              <a:endCxn id="46" idx="1"/>
            </p:cNvCxnSpPr>
            <p:nvPr/>
          </p:nvCxnSpPr>
          <p:spPr>
            <a:xfrm rot="10800000">
              <a:off x="3548046" y="1537494"/>
              <a:ext cx="6447" cy="395494"/>
            </a:xfrm>
            <a:prstGeom prst="bentConnector3">
              <a:avLst>
                <a:gd name="adj1" fmla="val 3645835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肘形连接符 47">
              <a:extLst>
                <a:ext uri="{FF2B5EF4-FFF2-40B4-BE49-F238E27FC236}">
                  <a16:creationId xmlns:a16="http://schemas.microsoft.com/office/drawing/2014/main" id="{39DE01A6-9C70-218B-0E79-09076F643B4C}"/>
                </a:ext>
              </a:extLst>
            </p:cNvPr>
            <p:cNvCxnSpPr>
              <a:cxnSpLocks/>
              <a:stCxn id="51" idx="0"/>
              <a:endCxn id="45" idx="2"/>
            </p:cNvCxnSpPr>
            <p:nvPr/>
          </p:nvCxnSpPr>
          <p:spPr>
            <a:xfrm rot="16200000" flipV="1">
              <a:off x="4221465" y="2420095"/>
              <a:ext cx="435201" cy="535214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线箭头连接符 48">
              <a:extLst>
                <a:ext uri="{FF2B5EF4-FFF2-40B4-BE49-F238E27FC236}">
                  <a16:creationId xmlns:a16="http://schemas.microsoft.com/office/drawing/2014/main" id="{1D7928E7-8A23-30E0-E245-4851C7E3DABD}"/>
                </a:ext>
              </a:extLst>
            </p:cNvPr>
            <p:cNvCxnSpPr>
              <a:cxnSpLocks/>
            </p:cNvCxnSpPr>
            <p:nvPr/>
          </p:nvCxnSpPr>
          <p:spPr>
            <a:xfrm>
              <a:off x="4671291" y="4830769"/>
              <a:ext cx="1881638" cy="406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肘形连接符 49">
              <a:extLst>
                <a:ext uri="{FF2B5EF4-FFF2-40B4-BE49-F238E27FC236}">
                  <a16:creationId xmlns:a16="http://schemas.microsoft.com/office/drawing/2014/main" id="{5E5A50C8-D592-4D40-A077-4C6BECBEAAB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11064" y="1647080"/>
              <a:ext cx="4756" cy="3547405"/>
            </a:xfrm>
            <a:prstGeom prst="bentConnector3">
              <a:avLst>
                <a:gd name="adj1" fmla="val 7681497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B1F1FBD-C90D-A412-8260-DBF2AEAE2DDE}"/>
                </a:ext>
              </a:extLst>
            </p:cNvPr>
            <p:cNvSpPr txBox="1"/>
            <p:nvPr/>
          </p:nvSpPr>
          <p:spPr>
            <a:xfrm>
              <a:off x="4094230" y="2905302"/>
              <a:ext cx="1224883" cy="276999"/>
            </a:xfrm>
            <a:prstGeom prst="rect">
              <a:avLst/>
            </a:prstGeom>
            <a:solidFill>
              <a:srgbClr val="CDE3F2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Visual variation</a:t>
              </a:r>
              <a:endParaRPr kumimoji="1"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圆角矩形标注 51">
              <a:extLst>
                <a:ext uri="{FF2B5EF4-FFF2-40B4-BE49-F238E27FC236}">
                  <a16:creationId xmlns:a16="http://schemas.microsoft.com/office/drawing/2014/main" id="{8DCA1344-FC3F-2CBE-56E4-26B5C913BD2F}"/>
                </a:ext>
              </a:extLst>
            </p:cNvPr>
            <p:cNvSpPr/>
            <p:nvPr/>
          </p:nvSpPr>
          <p:spPr>
            <a:xfrm>
              <a:off x="5805507" y="1592952"/>
              <a:ext cx="945352" cy="322210"/>
            </a:xfrm>
            <a:prstGeom prst="wedgeRoundRectCallout">
              <a:avLst/>
            </a:prstGeom>
            <a:solidFill>
              <a:srgbClr val="00A07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>
                  <a:solidFill>
                    <a:schemeClr val="bg1"/>
                  </a:solidFill>
                  <a:latin typeface="Hannotate SC" panose="03000500000000000000" pitchFamily="66" charset="-122"/>
                  <a:ea typeface="Hannotate SC" panose="03000500000000000000" pitchFamily="66" charset="-122"/>
                  <a:cs typeface="Times New Roman" panose="02020603050405020304" pitchFamily="18" charset="0"/>
                </a:rPr>
                <a:t>“black”</a:t>
              </a:r>
            </a:p>
          </p:txBody>
        </p:sp>
        <p:sp>
          <p:nvSpPr>
            <p:cNvPr id="53" name="圆角矩形标注 52">
              <a:extLst>
                <a:ext uri="{FF2B5EF4-FFF2-40B4-BE49-F238E27FC236}">
                  <a16:creationId xmlns:a16="http://schemas.microsoft.com/office/drawing/2014/main" id="{B45CD58B-7A0D-F617-3BC3-708B73E7036D}"/>
                </a:ext>
              </a:extLst>
            </p:cNvPr>
            <p:cNvSpPr/>
            <p:nvPr/>
          </p:nvSpPr>
          <p:spPr>
            <a:xfrm>
              <a:off x="5811309" y="2123241"/>
              <a:ext cx="1464339" cy="368352"/>
            </a:xfrm>
            <a:prstGeom prst="wedgeRoundRectCallout">
              <a:avLst/>
            </a:prstGeom>
            <a:solidFill>
              <a:srgbClr val="00A07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>
                  <a:solidFill>
                    <a:schemeClr val="bg1"/>
                  </a:solidFill>
                  <a:latin typeface="Hannotate SC" panose="03000500000000000000" pitchFamily="66" charset="-122"/>
                  <a:ea typeface="Hannotate SC" panose="03000500000000000000" pitchFamily="66" charset="-122"/>
                  <a:cs typeface="Times New Roman" panose="02020603050405020304" pitchFamily="18" charset="0"/>
                </a:rPr>
                <a:t>“not striped”</a:t>
              </a:r>
            </a:p>
          </p:txBody>
        </p:sp>
        <p:cxnSp>
          <p:nvCxnSpPr>
            <p:cNvPr id="54" name="直线箭头连接符 53">
              <a:extLst>
                <a:ext uri="{FF2B5EF4-FFF2-40B4-BE49-F238E27FC236}">
                  <a16:creationId xmlns:a16="http://schemas.microsoft.com/office/drawing/2014/main" id="{186EA9A3-390C-3460-E323-BD95D25F90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8213" y="3587681"/>
              <a:ext cx="1890459" cy="4756"/>
            </a:xfrm>
            <a:prstGeom prst="straightConnector1">
              <a:avLst/>
            </a:prstGeom>
            <a:ln>
              <a:solidFill>
                <a:srgbClr val="00A077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五边形 54">
              <a:extLst>
                <a:ext uri="{FF2B5EF4-FFF2-40B4-BE49-F238E27FC236}">
                  <a16:creationId xmlns:a16="http://schemas.microsoft.com/office/drawing/2014/main" id="{23162B8F-709F-255E-FF4D-127776926636}"/>
                </a:ext>
              </a:extLst>
            </p:cNvPr>
            <p:cNvSpPr/>
            <p:nvPr/>
          </p:nvSpPr>
          <p:spPr>
            <a:xfrm>
              <a:off x="5221445" y="3431935"/>
              <a:ext cx="1025681" cy="338554"/>
            </a:xfrm>
            <a:prstGeom prst="homePlate">
              <a:avLst/>
            </a:prstGeom>
            <a:solidFill>
              <a:srgbClr val="00A07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圆角矩形 55">
              <a:extLst>
                <a:ext uri="{FF2B5EF4-FFF2-40B4-BE49-F238E27FC236}">
                  <a16:creationId xmlns:a16="http://schemas.microsoft.com/office/drawing/2014/main" id="{1D99C8BA-F1E3-68BD-B225-7AD1BEF18481}"/>
                </a:ext>
              </a:extLst>
            </p:cNvPr>
            <p:cNvSpPr/>
            <p:nvPr/>
          </p:nvSpPr>
          <p:spPr>
            <a:xfrm>
              <a:off x="4668213" y="4917868"/>
              <a:ext cx="1823152" cy="40332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kumimoji="1"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longer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kumimoji="1"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striped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cxnSp>
          <p:nvCxnSpPr>
            <p:cNvPr id="57" name="曲线连接符 56">
              <a:extLst>
                <a:ext uri="{FF2B5EF4-FFF2-40B4-BE49-F238E27FC236}">
                  <a16:creationId xmlns:a16="http://schemas.microsoft.com/office/drawing/2014/main" id="{E2856333-4699-734A-237F-87AA11A35893}"/>
                </a:ext>
              </a:extLst>
            </p:cNvPr>
            <p:cNvCxnSpPr>
              <a:cxnSpLocks/>
              <a:stCxn id="5" idx="2"/>
              <a:endCxn id="3" idx="2"/>
            </p:cNvCxnSpPr>
            <p:nvPr/>
          </p:nvCxnSpPr>
          <p:spPr>
            <a:xfrm rot="16200000" flipH="1">
              <a:off x="5600137" y="4135605"/>
              <a:ext cx="5691" cy="3547549"/>
            </a:xfrm>
            <a:prstGeom prst="curvedConnector3">
              <a:avLst>
                <a:gd name="adj1" fmla="val 4116869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2997FEB8-6D51-171C-05D1-08D3552EA6F5}"/>
                </a:ext>
              </a:extLst>
            </p:cNvPr>
            <p:cNvGrpSpPr/>
            <p:nvPr/>
          </p:nvGrpSpPr>
          <p:grpSpPr>
            <a:xfrm>
              <a:off x="4741083" y="5941106"/>
              <a:ext cx="1817943" cy="406807"/>
              <a:chOff x="3717401" y="5736597"/>
              <a:chExt cx="1817943" cy="406807"/>
            </a:xfrm>
            <a:solidFill>
              <a:schemeClr val="bg1"/>
            </a:solidFill>
          </p:grpSpPr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E92A252D-5943-57E0-CD3C-D42556B1468F}"/>
                  </a:ext>
                </a:extLst>
              </p:cNvPr>
              <p:cNvSpPr txBox="1"/>
              <p:nvPr/>
            </p:nvSpPr>
            <p:spPr>
              <a:xfrm>
                <a:off x="4061665" y="5774072"/>
                <a:ext cx="1473679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web-scraped</a:t>
                </a:r>
                <a:endParaRPr kumimoji="1" lang="zh-CN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EFB96986-34AB-ACB6-EBD3-ECF06729B4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177" t="33095" r="67287" b="39208"/>
              <a:stretch/>
            </p:blipFill>
            <p:spPr>
              <a:xfrm>
                <a:off x="3717401" y="5736597"/>
                <a:ext cx="407194" cy="369333"/>
              </a:xfrm>
              <a:prstGeom prst="rect">
                <a:avLst/>
              </a:prstGeom>
              <a:grpFill/>
            </p:spPr>
          </p:pic>
        </p:grpSp>
        <p:sp>
          <p:nvSpPr>
            <p:cNvPr id="61" name="圆角矩形 60">
              <a:extLst>
                <a:ext uri="{FF2B5EF4-FFF2-40B4-BE49-F238E27FC236}">
                  <a16:creationId xmlns:a16="http://schemas.microsoft.com/office/drawing/2014/main" id="{2F52246D-6D22-81D4-5E92-7030FBDA6B3C}"/>
                </a:ext>
              </a:extLst>
            </p:cNvPr>
            <p:cNvSpPr/>
            <p:nvPr/>
          </p:nvSpPr>
          <p:spPr>
            <a:xfrm>
              <a:off x="5031688" y="4327812"/>
              <a:ext cx="1136845" cy="40332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“is </a:t>
              </a:r>
              <a:r>
                <a:rPr kumimoji="1" lang="en-US" altLang="zh-CN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shorter</a:t>
              </a:r>
              <a:r>
                <a:rPr kumimoji="1" lang="en-US" altLang="zh-CN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37E9AF56-2362-5215-0F3F-F4D81CBF742A}"/>
                </a:ext>
              </a:extLst>
            </p:cNvPr>
            <p:cNvSpPr txBox="1"/>
            <p:nvPr/>
          </p:nvSpPr>
          <p:spPr>
            <a:xfrm>
              <a:off x="3001352" y="3425954"/>
              <a:ext cx="1656946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Reference</a:t>
              </a:r>
              <a:r>
                <a:rPr kumimoji="1"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</a:t>
              </a:r>
              <a:endParaRPr kumimoji="1"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4FC910C4-634B-D3D0-D148-B958BDF5A0EA}"/>
                </a:ext>
              </a:extLst>
            </p:cNvPr>
            <p:cNvSpPr txBox="1"/>
            <p:nvPr/>
          </p:nvSpPr>
          <p:spPr>
            <a:xfrm>
              <a:off x="6548757" y="3421198"/>
              <a:ext cx="1656946" cy="33855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oli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  <a:r>
                <a:rPr kumimoji="1"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</a:t>
              </a:r>
              <a:endParaRPr kumimoji="1"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32510AD6-D480-4D81-4267-10BF905BE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444" t="6064" r="9104" b="21494"/>
            <a:stretch/>
          </p:blipFill>
          <p:spPr>
            <a:xfrm>
              <a:off x="4599486" y="4125485"/>
              <a:ext cx="420151" cy="388567"/>
            </a:xfrm>
            <a:prstGeom prst="rect">
              <a:avLst/>
            </a:prstGeom>
          </p:spPr>
        </p:pic>
        <p:cxnSp>
          <p:nvCxnSpPr>
            <p:cNvPr id="65" name="肘形连接符 64">
              <a:extLst>
                <a:ext uri="{FF2B5EF4-FFF2-40B4-BE49-F238E27FC236}">
                  <a16:creationId xmlns:a16="http://schemas.microsoft.com/office/drawing/2014/main" id="{8268870E-D660-3BE6-D515-67423A47F756}"/>
                </a:ext>
              </a:extLst>
            </p:cNvPr>
            <p:cNvCxnSpPr>
              <a:cxnSpLocks/>
              <a:stCxn id="45" idx="3"/>
              <a:endCxn id="42" idx="3"/>
            </p:cNvCxnSpPr>
            <p:nvPr/>
          </p:nvCxnSpPr>
          <p:spPr>
            <a:xfrm flipH="1" flipV="1">
              <a:off x="4770285" y="1932988"/>
              <a:ext cx="9069" cy="398614"/>
            </a:xfrm>
            <a:prstGeom prst="bentConnector3">
              <a:avLst>
                <a:gd name="adj1" fmla="val -2520675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圆角矩形 65">
              <a:extLst>
                <a:ext uri="{FF2B5EF4-FFF2-40B4-BE49-F238E27FC236}">
                  <a16:creationId xmlns:a16="http://schemas.microsoft.com/office/drawing/2014/main" id="{2B188D2E-5D59-0ECB-6560-97E4841F4E49}"/>
                </a:ext>
              </a:extLst>
            </p:cNvPr>
            <p:cNvSpPr/>
            <p:nvPr/>
          </p:nvSpPr>
          <p:spPr>
            <a:xfrm>
              <a:off x="4591674" y="4027497"/>
              <a:ext cx="1942999" cy="1475858"/>
            </a:xfrm>
            <a:prstGeom prst="roundRect">
              <a:avLst/>
            </a:prstGeom>
            <a:solidFill>
              <a:schemeClr val="bg1">
                <a:lumMod val="85000"/>
                <a:alpha val="3405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2E35EC1B-90EB-A012-A649-A7FC19774245}"/>
                </a:ext>
              </a:extLst>
            </p:cNvPr>
            <p:cNvSpPr txBox="1"/>
            <p:nvPr/>
          </p:nvSpPr>
          <p:spPr>
            <a:xfrm>
              <a:off x="4505176" y="1275135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/>
                <a:t>🔥</a:t>
              </a:r>
              <a:endParaRPr kumimoji="1" lang="zh-CN" altLang="en-US" sz="1400" dirty="0"/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0A02DB16-57C3-2C1B-173C-194D4AF9681D}"/>
                </a:ext>
              </a:extLst>
            </p:cNvPr>
            <p:cNvSpPr txBox="1"/>
            <p:nvPr/>
          </p:nvSpPr>
          <p:spPr>
            <a:xfrm>
              <a:off x="4501708" y="165501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400" dirty="0"/>
                <a:t>🔥</a:t>
              </a:r>
              <a:endParaRPr kumimoji="1" lang="zh-CN" altLang="en-US" sz="1400" dirty="0"/>
            </a:p>
          </p:txBody>
        </p:sp>
        <p:pic>
          <p:nvPicPr>
            <p:cNvPr id="69" name="图形 68" descr="雪花 纯色填充">
              <a:extLst>
                <a:ext uri="{FF2B5EF4-FFF2-40B4-BE49-F238E27FC236}">
                  <a16:creationId xmlns:a16="http://schemas.microsoft.com/office/drawing/2014/main" id="{98BD6C1F-CF32-A898-59E7-95433808E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4561737" y="2073809"/>
              <a:ext cx="244144" cy="244144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A1A8937A-0DA3-7BDD-D261-CDF269AAEBA3}"/>
                </a:ext>
              </a:extLst>
            </p:cNvPr>
            <p:cNvSpPr txBox="1"/>
            <p:nvPr/>
          </p:nvSpPr>
          <p:spPr>
            <a:xfrm>
              <a:off x="5253145" y="3397617"/>
              <a:ext cx="869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adapter</a:t>
              </a:r>
              <a:endParaRPr kumimoji="1" lang="zh-CN" alt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31D079E-427A-6BCB-FE7B-C06B21093523}"/>
              </a:ext>
            </a:extLst>
          </p:cNvPr>
          <p:cNvSpPr txBox="1"/>
          <p:nvPr/>
        </p:nvSpPr>
        <p:spPr>
          <a:xfrm>
            <a:off x="6055171" y="4771830"/>
            <a:ext cx="2459328" cy="1210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ts val="3000"/>
              </a:lnSpc>
              <a:buFont typeface="Wingdings" pitchFamily="2" charset="2"/>
              <a:buChar char="ü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</a:p>
          <a:p>
            <a:pPr marL="457200" indent="-457200">
              <a:lnSpc>
                <a:spcPts val="3000"/>
              </a:lnSpc>
              <a:buFont typeface="Wingdings" pitchFamily="2" charset="2"/>
              <a:buChar char="ü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</a:t>
            </a:r>
          </a:p>
          <a:p>
            <a:pPr marL="457200" indent="-457200">
              <a:lnSpc>
                <a:spcPts val="3000"/>
              </a:lnSpc>
              <a:buFont typeface="Wingdings" pitchFamily="2" charset="2"/>
              <a:buChar char="ü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6306B2-A833-719B-CF78-78A3698762DC}"/>
              </a:ext>
            </a:extLst>
          </p:cNvPr>
          <p:cNvSpPr txBox="1"/>
          <p:nvPr/>
        </p:nvSpPr>
        <p:spPr>
          <a:xfrm>
            <a:off x="7433914" y="2447649"/>
            <a:ext cx="14887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Kaiti SC" panose="02010600040101010101" pitchFamily="2" charset="-122"/>
                <a:ea typeface="Kaiti SC" panose="02010600040101010101" pitchFamily="2" charset="-122"/>
              </a:rPr>
              <a:t>redefined</a:t>
            </a:r>
            <a:endParaRPr kumimoji="1" lang="zh-CN" altLang="en-US" dirty="0"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98EF65B-3F7E-1A8B-903B-B06E7FBCDE98}"/>
              </a:ext>
            </a:extLst>
          </p:cNvPr>
          <p:cNvSpPr txBox="1"/>
          <p:nvPr/>
        </p:nvSpPr>
        <p:spPr>
          <a:xfrm>
            <a:off x="5215684" y="3262876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</a:rPr>
              <a:t>Modification</a:t>
            </a:r>
            <a:r>
              <a:rPr kumimoji="1"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</a:rPr>
              <a:t>cannot adapt</a:t>
            </a:r>
            <a:r>
              <a:rPr kumimoji="1"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Kaiti SC" panose="02010600040101010101" pitchFamily="2" charset="-122"/>
              </a:rPr>
              <a:t>！</a:t>
            </a:r>
          </a:p>
        </p:txBody>
      </p:sp>
      <p:cxnSp>
        <p:nvCxnSpPr>
          <p:cNvPr id="14" name="曲线连接符 13">
            <a:extLst>
              <a:ext uri="{FF2B5EF4-FFF2-40B4-BE49-F238E27FC236}">
                <a16:creationId xmlns:a16="http://schemas.microsoft.com/office/drawing/2014/main" id="{23BC4FB9-1C5D-8175-FC3F-9F7B74C61F58}"/>
              </a:ext>
            </a:extLst>
          </p:cNvPr>
          <p:cNvCxnSpPr>
            <a:stCxn id="55" idx="2"/>
            <a:endCxn id="10" idx="1"/>
          </p:cNvCxnSpPr>
          <p:nvPr/>
        </p:nvCxnSpPr>
        <p:spPr>
          <a:xfrm rot="16200000" flipH="1">
            <a:off x="3932147" y="3254003"/>
            <a:ext cx="1220085" cy="3025963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右箭头 16">
            <a:extLst>
              <a:ext uri="{FF2B5EF4-FFF2-40B4-BE49-F238E27FC236}">
                <a16:creationId xmlns:a16="http://schemas.microsoft.com/office/drawing/2014/main" id="{30153544-0F3C-E29F-54C2-6D6D0B466561}"/>
              </a:ext>
            </a:extLst>
          </p:cNvPr>
          <p:cNvSpPr/>
          <p:nvPr/>
        </p:nvSpPr>
        <p:spPr bwMode="auto">
          <a:xfrm rot="5400000">
            <a:off x="6840980" y="4133458"/>
            <a:ext cx="699531" cy="380290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AFCD2C1B-1C51-5BE5-3E98-9E051394DC34}"/>
              </a:ext>
            </a:extLst>
          </p:cNvPr>
          <p:cNvSpPr/>
          <p:nvPr/>
        </p:nvSpPr>
        <p:spPr bwMode="auto">
          <a:xfrm rot="5400000">
            <a:off x="6840980" y="2579765"/>
            <a:ext cx="699531" cy="380290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786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619E2-80CE-1A8E-2734-BF01236C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173A46D-EC08-8C03-ED5C-18818EFD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145" y="1204152"/>
            <a:ext cx="1921890" cy="14948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723353-E098-171A-3FD5-EF2BACB21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31" y="2698956"/>
            <a:ext cx="8753338" cy="415904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E7FE853-8CC5-6E53-9C6D-183B10CF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/>
              <a:t>Method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9266FD-9B68-467D-6645-0618AC60D0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02B186-20F4-4D45-80AF-16250721841E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4FF6CAF-9C55-1DED-8CE3-3F3611FBF2AA}"/>
              </a:ext>
            </a:extLst>
          </p:cNvPr>
          <p:cNvSpPr/>
          <p:nvPr/>
        </p:nvSpPr>
        <p:spPr bwMode="auto">
          <a:xfrm>
            <a:off x="119062" y="3908881"/>
            <a:ext cx="6899575" cy="1857605"/>
          </a:xfrm>
          <a:prstGeom prst="rect">
            <a:avLst/>
          </a:prstGeom>
          <a:solidFill>
            <a:schemeClr val="bg1">
              <a:alpha val="69687"/>
            </a:schemeClr>
          </a:solidFill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9C692C7-D213-6D79-C60D-0B6EBBD68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62" y="1873062"/>
            <a:ext cx="5308435" cy="924694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E9FBE6E0-EB1B-2306-BE43-57E32FAFF5AE}"/>
              </a:ext>
            </a:extLst>
          </p:cNvPr>
          <p:cNvSpPr/>
          <p:nvPr/>
        </p:nvSpPr>
        <p:spPr bwMode="auto">
          <a:xfrm>
            <a:off x="5618307" y="2797756"/>
            <a:ext cx="1312331" cy="213645"/>
          </a:xfrm>
          <a:prstGeom prst="roundRect">
            <a:avLst/>
          </a:prstGeom>
          <a:noFill/>
          <a:ln w="28575">
            <a:solidFill>
              <a:srgbClr val="FF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12" name="曲线连接符 11">
            <a:extLst>
              <a:ext uri="{FF2B5EF4-FFF2-40B4-BE49-F238E27FC236}">
                <a16:creationId xmlns:a16="http://schemas.microsoft.com/office/drawing/2014/main" id="{10CDEFBB-D11A-BC59-6E0F-61C9BF7AE9E1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6117336" y="2572718"/>
            <a:ext cx="1636982" cy="69169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B7028373-FEA0-38F9-21F4-D175864E0D1C}"/>
              </a:ext>
            </a:extLst>
          </p:cNvPr>
          <p:cNvSpPr/>
          <p:nvPr/>
        </p:nvSpPr>
        <p:spPr bwMode="auto">
          <a:xfrm>
            <a:off x="5731963" y="3143947"/>
            <a:ext cx="463738" cy="316194"/>
          </a:xfrm>
          <a:prstGeom prst="roundRect">
            <a:avLst/>
          </a:prstGeom>
          <a:noFill/>
          <a:ln w="9525">
            <a:noFill/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DCF9449-EB64-FACB-9188-5BF5226C4902}"/>
              </a:ext>
            </a:extLst>
          </p:cNvPr>
          <p:cNvSpPr txBox="1"/>
          <p:nvPr/>
        </p:nvSpPr>
        <p:spPr>
          <a:xfrm>
            <a:off x="161791" y="1213175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p"/>
            </a:pP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Fusion</a:t>
            </a:r>
            <a:r>
              <a:rPr kumimoji="1" lang="zh-CN" alt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Query</a:t>
            </a:r>
            <a:endParaRPr kumimoji="1"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圆角矩形 30">
            <a:extLst>
              <a:ext uri="{FF2B5EF4-FFF2-40B4-BE49-F238E27FC236}">
                <a16:creationId xmlns:a16="http://schemas.microsoft.com/office/drawing/2014/main" id="{A7B05CB0-A6FA-8997-D14F-42EDEC126229}"/>
              </a:ext>
            </a:extLst>
          </p:cNvPr>
          <p:cNvSpPr/>
          <p:nvPr/>
        </p:nvSpPr>
        <p:spPr bwMode="auto">
          <a:xfrm>
            <a:off x="7310033" y="1712465"/>
            <a:ext cx="888569" cy="860253"/>
          </a:xfrm>
          <a:prstGeom prst="roundRect">
            <a:avLst/>
          </a:prstGeom>
          <a:noFill/>
          <a:ln w="9525">
            <a:solidFill>
              <a:srgbClr val="000000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0" name="右箭头 39">
            <a:extLst>
              <a:ext uri="{FF2B5EF4-FFF2-40B4-BE49-F238E27FC236}">
                <a16:creationId xmlns:a16="http://schemas.microsoft.com/office/drawing/2014/main" id="{51A9594F-BF42-BC37-11A6-633AB325B2D6}"/>
              </a:ext>
            </a:extLst>
          </p:cNvPr>
          <p:cNvSpPr/>
          <p:nvPr/>
        </p:nvSpPr>
        <p:spPr bwMode="auto">
          <a:xfrm rot="10800000">
            <a:off x="6535100" y="2185337"/>
            <a:ext cx="544164" cy="272159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84FAFF8E-945A-216B-83BB-AF7AE624B8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406" t="60617" r="70656" b="18933"/>
          <a:stretch/>
        </p:blipFill>
        <p:spPr>
          <a:xfrm>
            <a:off x="6137514" y="2184231"/>
            <a:ext cx="333633" cy="301818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E2D06FF1-6796-0A2C-FA8B-0B14E0306A4A}"/>
              </a:ext>
            </a:extLst>
          </p:cNvPr>
          <p:cNvSpPr txBox="1"/>
          <p:nvPr/>
        </p:nvSpPr>
        <p:spPr>
          <a:xfrm>
            <a:off x="3358435" y="1367988"/>
            <a:ext cx="32271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Clean</a:t>
            </a:r>
            <a:r>
              <a:rPr kumimoji="1" lang="zh-CN" altLang="en-US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dirty="0">
                <a:solidFill>
                  <a:srgbClr val="C0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&lt;ref, mod, tar&gt;</a:t>
            </a:r>
            <a:endParaRPr kumimoji="1" lang="zh-CN" altLang="en-US" dirty="0">
              <a:solidFill>
                <a:srgbClr val="C0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  <p:sp>
        <p:nvSpPr>
          <p:cNvPr id="43" name="右箭头 42">
            <a:extLst>
              <a:ext uri="{FF2B5EF4-FFF2-40B4-BE49-F238E27FC236}">
                <a16:creationId xmlns:a16="http://schemas.microsoft.com/office/drawing/2014/main" id="{3A0A1FA2-04E7-49EA-C5C4-60138BC613E1}"/>
              </a:ext>
            </a:extLst>
          </p:cNvPr>
          <p:cNvSpPr/>
          <p:nvPr/>
        </p:nvSpPr>
        <p:spPr bwMode="auto">
          <a:xfrm rot="10800000">
            <a:off x="5500334" y="2199060"/>
            <a:ext cx="544164" cy="272159"/>
          </a:xfrm>
          <a:prstGeom prst="rightArrow">
            <a:avLst>
              <a:gd name="adj1" fmla="val 53831"/>
              <a:gd name="adj2" fmla="val 50000"/>
            </a:avLst>
          </a:prstGeom>
          <a:solidFill>
            <a:srgbClr val="A6A6A6"/>
          </a:solidFill>
          <a:ln w="6350">
            <a:solidFill>
              <a:schemeClr val="tx1"/>
            </a:solidFill>
            <a:miter lim="800000"/>
          </a:ln>
        </p:spPr>
        <p:txBody>
          <a:bodyPr wrap="square" rtlCol="0" anchor="ctr">
            <a:noAutofit/>
          </a:bodyPr>
          <a:lstStyle/>
          <a:p>
            <a:pPr algn="ctr" eaLnBrk="1" hangingPunct="1"/>
            <a:endParaRPr kumimoji="1" lang="zh-CN" altLang="en-US" sz="1600" b="0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  <p:cxnSp>
        <p:nvCxnSpPr>
          <p:cNvPr id="45" name="直线箭头连接符 44">
            <a:extLst>
              <a:ext uri="{FF2B5EF4-FFF2-40B4-BE49-F238E27FC236}">
                <a16:creationId xmlns:a16="http://schemas.microsoft.com/office/drawing/2014/main" id="{863C43AD-E460-CF78-3FF4-4E513137EB5F}"/>
              </a:ext>
            </a:extLst>
          </p:cNvPr>
          <p:cNvCxnSpPr>
            <a:stCxn id="41" idx="0"/>
          </p:cNvCxnSpPr>
          <p:nvPr/>
        </p:nvCxnSpPr>
        <p:spPr>
          <a:xfrm flipH="1" flipV="1">
            <a:off x="6044498" y="1809943"/>
            <a:ext cx="259833" cy="3742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D0730A57-1A5C-EBC2-82BD-5C1DDCAC9456}"/>
              </a:ext>
            </a:extLst>
          </p:cNvPr>
          <p:cNvSpPr txBox="1"/>
          <p:nvPr/>
        </p:nvSpPr>
        <p:spPr>
          <a:xfrm>
            <a:off x="6601832" y="1073140"/>
            <a:ext cx="2630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8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Gaussian</a:t>
            </a:r>
            <a:r>
              <a:rPr kumimoji="1" lang="zh-CN" altLang="en-US" sz="18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sz="18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Mixture</a:t>
            </a:r>
            <a:r>
              <a:rPr kumimoji="1" lang="zh-CN" altLang="en-US" sz="18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 </a:t>
            </a:r>
            <a:r>
              <a:rPr kumimoji="1" lang="en-US" altLang="zh-CN" sz="1800" dirty="0">
                <a:solidFill>
                  <a:srgbClr val="FF0000"/>
                </a:solidFill>
                <a:latin typeface="Kaiti SC" panose="02010600040101010101" pitchFamily="2" charset="-122"/>
                <a:ea typeface="Kaiti SC" panose="02010600040101010101" pitchFamily="2" charset="-122"/>
              </a:rPr>
              <a:t>Model</a:t>
            </a:r>
            <a:endParaRPr kumimoji="1" lang="zh-CN" altLang="en-US" sz="1800" dirty="0">
              <a:solidFill>
                <a:srgbClr val="FF0000"/>
              </a:solidFill>
              <a:latin typeface="Kaiti SC" panose="02010600040101010101" pitchFamily="2" charset="-122"/>
              <a:ea typeface="Kai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840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/>
      <p:bldP spid="43" grpId="0" animBg="1"/>
      <p:bldP spid="46" grpId="0"/>
    </p:bldLst>
  </p:timing>
</p:sld>
</file>

<file path=ppt/theme/theme1.xml><?xml version="1.0" encoding="utf-8"?>
<a:theme xmlns:a="http://schemas.openxmlformats.org/drawingml/2006/main" name="Profile">
  <a:themeElements>
    <a:clrScheme name="Profile 12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0033CC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571500" marR="0" indent="-571500" algn="l" defTabSz="914400" rtl="0" eaLnBrk="1" fontAlgn="base" latinLnBrk="0" hangingPunct="1">
          <a:lnSpc>
            <a:spcPct val="12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anose="05000000000000000000" pitchFamily="2" charset="2"/>
          <a:buChar char="o"/>
          <a:defRPr kumimoji="0" lang="zh-CN" altLang="en-US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80403050404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571500" marR="0" indent="-571500" algn="l" defTabSz="914400" rtl="0" eaLnBrk="1" fontAlgn="base" latinLnBrk="0" hangingPunct="1">
          <a:lnSpc>
            <a:spcPct val="12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 typeface="Wingdings" panose="05000000000000000000" pitchFamily="2" charset="2"/>
          <a:buChar char="o"/>
          <a:defRPr kumimoji="0" lang="zh-CN" altLang="en-US" sz="2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804030504040204" pitchFamily="34" charset="0"/>
            <a:ea typeface="宋体" pitchFamily="2" charset="-122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0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0033CC"/>
        </a:hlink>
        <a:folHlink>
          <a:srgbClr val="00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1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0033CC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12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0033CC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9525">
          <a:solidFill>
            <a:srgbClr val="000000"/>
          </a:solidFill>
          <a:miter lim="800000"/>
        </a:ln>
      </a:spPr>
      <a:bodyPr wrap="square" rtlCol="0" anchor="ctr">
        <a:noAutofit/>
      </a:bodyPr>
      <a:lstStyle>
        <a:defPPr algn="ctr" eaLnBrk="1" hangingPunct="1">
          <a:defRPr sz="1600" b="0" dirty="0">
            <a:solidFill>
              <a:srgbClr val="0000FF"/>
            </a:solidFill>
            <a:latin typeface="黑体" pitchFamily="49" charset="-122"/>
            <a:ea typeface="黑体" pitchFamily="49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5404</TotalTime>
  <Words>3333</Words>
  <Application>Microsoft Macintosh PowerPoint</Application>
  <PresentationFormat>全屏显示(4:3)</PresentationFormat>
  <Paragraphs>387</Paragraphs>
  <Slides>23</Slides>
  <Notes>23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4" baseType="lpstr">
      <vt:lpstr>黑体</vt:lpstr>
      <vt:lpstr>黑体</vt:lpstr>
      <vt:lpstr>华文仿宋</vt:lpstr>
      <vt:lpstr>微软雅黑</vt:lpstr>
      <vt:lpstr>Hannotate SC</vt:lpstr>
      <vt:lpstr>Kaiti SC</vt:lpstr>
      <vt:lpstr>Yuppy SC</vt:lpstr>
      <vt:lpstr>ZapfDingbatsITC</vt:lpstr>
      <vt:lpstr>Arial</vt:lpstr>
      <vt:lpstr>Bell MT</vt:lpstr>
      <vt:lpstr>Calibri</vt:lpstr>
      <vt:lpstr>Cambria Math</vt:lpstr>
      <vt:lpstr>LucidaGrande</vt:lpstr>
      <vt:lpstr>Optima</vt:lpstr>
      <vt:lpstr>Optima Bold</vt:lpstr>
      <vt:lpstr>Times New Roman</vt:lpstr>
      <vt:lpstr>Verdana</vt:lpstr>
      <vt:lpstr>Wingdings</vt:lpstr>
      <vt:lpstr>Profile</vt:lpstr>
      <vt:lpstr>2_Office 主题</vt:lpstr>
      <vt:lpstr>Paint.Picture</vt:lpstr>
      <vt:lpstr>Learning with Noisy Triplet Correspondence for Composed Image Retrieval</vt:lpstr>
      <vt:lpstr>Background</vt:lpstr>
      <vt:lpstr>Background</vt:lpstr>
      <vt:lpstr>Background</vt:lpstr>
      <vt:lpstr>Challenges</vt:lpstr>
      <vt:lpstr>Challenges</vt:lpstr>
      <vt:lpstr>Challenges</vt:lpstr>
      <vt:lpstr>Motivation</vt:lpstr>
      <vt:lpstr>Method</vt:lpstr>
      <vt:lpstr>Method</vt:lpstr>
      <vt:lpstr>Method</vt:lpstr>
      <vt:lpstr>Overview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Trending</vt:lpstr>
      <vt:lpstr>Trending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“千人计划”青年项目评审答辩 无监督表示学习的一些理论与方法</dc:title>
  <dc:creator/>
  <cp:lastModifiedBy>CH H</cp:lastModifiedBy>
  <cp:revision>5611</cp:revision>
  <dcterms:created xsi:type="dcterms:W3CDTF">2023-12-21T08:21:36Z</dcterms:created>
  <dcterms:modified xsi:type="dcterms:W3CDTF">2025-05-16T06:44:22Z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2052-6.4.0.8550</vt:lpwstr>
  </property>
  <property fmtid="{D5CDD505-2E9C-101B-9397-08002B2CF9AE}" pid="3" name="ICV">
    <vt:lpwstr>412E34C54648A4E990F5836597C75BB4_42</vt:lpwstr>
  </property>
</Properties>
</file>