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21.xml" ContentType="application/vnd.openxmlformats-officedocument.presentationml.tags+xml"/>
  <Override PartName="/ppt/notesSlides/notesSlide25.xml" ContentType="application/vnd.openxmlformats-officedocument.presentationml.notesSlide+xml"/>
  <Override PartName="/ppt/tags/tag22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>
  <p:sldMasterIdLst>
    <p:sldMasterId id="2147483648" r:id="rId1"/>
    <p:sldMasterId id="2147483661" r:id="rId2"/>
  </p:sldMasterIdLst>
  <p:notesMasterIdLst>
    <p:notesMasterId r:id="rId30"/>
  </p:notesMasterIdLst>
  <p:handoutMasterIdLst>
    <p:handoutMasterId r:id="rId31"/>
  </p:handoutMasterIdLst>
  <p:sldIdLst>
    <p:sldId id="735" r:id="rId3"/>
    <p:sldId id="2919" r:id="rId4"/>
    <p:sldId id="2920" r:id="rId5"/>
    <p:sldId id="2921" r:id="rId6"/>
    <p:sldId id="2948" r:id="rId7"/>
    <p:sldId id="2922" r:id="rId8"/>
    <p:sldId id="2947" r:id="rId9"/>
    <p:sldId id="2923" r:id="rId10"/>
    <p:sldId id="2937" r:id="rId11"/>
    <p:sldId id="2943" r:id="rId12"/>
    <p:sldId id="2942" r:id="rId13"/>
    <p:sldId id="2939" r:id="rId14"/>
    <p:sldId id="2944" r:id="rId15"/>
    <p:sldId id="2945" r:id="rId16"/>
    <p:sldId id="2946" r:id="rId17"/>
    <p:sldId id="2924" r:id="rId18"/>
    <p:sldId id="2925" r:id="rId19"/>
    <p:sldId id="2932" r:id="rId20"/>
    <p:sldId id="2926" r:id="rId21"/>
    <p:sldId id="2927" r:id="rId22"/>
    <p:sldId id="2930" r:id="rId23"/>
    <p:sldId id="2931" r:id="rId24"/>
    <p:sldId id="2933" r:id="rId25"/>
    <p:sldId id="2934" r:id="rId26"/>
    <p:sldId id="2928" r:id="rId27"/>
    <p:sldId id="2929" r:id="rId28"/>
    <p:sldId id="2935" r:id="rId29"/>
  </p:sldIdLst>
  <p:sldSz cx="9144000" cy="6858000" type="screen4x3"/>
  <p:notesSz cx="7105650" cy="102362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2600" b="1" kern="1200">
        <a:solidFill>
          <a:schemeClr val="tx1"/>
        </a:solidFill>
        <a:latin typeface="Verdana" panose="020B0804030504040204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600" b="1" kern="1200">
        <a:solidFill>
          <a:schemeClr val="tx1"/>
        </a:solidFill>
        <a:latin typeface="Verdana" panose="020B0804030504040204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600" b="1" kern="1200">
        <a:solidFill>
          <a:schemeClr val="tx1"/>
        </a:solidFill>
        <a:latin typeface="Verdana" panose="020B0804030504040204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600" b="1" kern="1200">
        <a:solidFill>
          <a:schemeClr val="tx1"/>
        </a:solidFill>
        <a:latin typeface="Verdana" panose="020B0804030504040204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600" b="1" kern="1200">
        <a:solidFill>
          <a:schemeClr val="tx1"/>
        </a:solidFill>
        <a:latin typeface="Verdana" panose="020B0804030504040204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2600" b="1" kern="1200">
        <a:solidFill>
          <a:schemeClr val="tx1"/>
        </a:solidFill>
        <a:latin typeface="Verdana" panose="020B0804030504040204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2600" b="1" kern="1200">
        <a:solidFill>
          <a:schemeClr val="tx1"/>
        </a:solidFill>
        <a:latin typeface="Verdana" panose="020B0804030504040204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2600" b="1" kern="1200">
        <a:solidFill>
          <a:schemeClr val="tx1"/>
        </a:solidFill>
        <a:latin typeface="Verdana" panose="020B0804030504040204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2600" b="1" kern="1200">
        <a:solidFill>
          <a:schemeClr val="tx1"/>
        </a:solidFill>
        <a:latin typeface="Verdana" panose="020B0804030504040204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9" userDrawn="1">
          <p15:clr>
            <a:srgbClr val="A4A3A4"/>
          </p15:clr>
        </p15:guide>
        <p15:guide id="2" pos="2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F3381"/>
    <a:srgbClr val="FBDBDF"/>
    <a:srgbClr val="A6A6A6"/>
    <a:srgbClr val="C3806F"/>
    <a:srgbClr val="9CB5EE"/>
    <a:srgbClr val="F28870"/>
    <a:srgbClr val="1D03FE"/>
    <a:srgbClr val="F2F2F2"/>
    <a:srgbClr val="D8BBE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32" autoAdjust="0"/>
    <p:restoredTop sz="82034" autoAdjust="0"/>
  </p:normalViewPr>
  <p:slideViewPr>
    <p:cSldViewPr snapToGrid="0" showGuides="1">
      <p:cViewPr varScale="1">
        <p:scale>
          <a:sx n="127" d="100"/>
          <a:sy n="127" d="100"/>
        </p:scale>
        <p:origin x="3424" y="176"/>
      </p:cViewPr>
      <p:guideLst>
        <p:guide orient="horz" pos="2129"/>
        <p:guide pos="28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9750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3982" tIns="46991" rIns="93982" bIns="46991" numCol="1" anchor="t" anchorCtr="0" compatLnSpc="1"/>
          <a:lstStyle>
            <a:lvl1pPr defTabSz="93980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 b="0">
                <a:latin typeface="Arial" panose="020B060402020209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9750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3982" tIns="46991" rIns="93982" bIns="46991" numCol="1" anchor="t" anchorCtr="0" compatLnSpc="1"/>
          <a:lstStyle>
            <a:lvl1pPr algn="r" defTabSz="93980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 b="0">
                <a:latin typeface="Arial" panose="020B060402020209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83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9750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3982" tIns="46991" rIns="93982" bIns="46991" numCol="1" anchor="b" anchorCtr="0" compatLnSpc="1"/>
          <a:lstStyle>
            <a:lvl1pPr defTabSz="93980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 b="0">
                <a:latin typeface="Arial" panose="020B060402020209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83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3438"/>
            <a:ext cx="3079750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3982" tIns="46991" rIns="93982" bIns="46991" numCol="1" anchor="b" anchorCtr="0" compatLnSpc="1"/>
          <a:lstStyle>
            <a:lvl1pPr algn="r" defTabSz="939800" eaLnBrk="1" hangingPunct="1">
              <a:defRPr sz="1200" b="0">
                <a:latin typeface="Arial" panose="020B060402020209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477E680B-6EB8-934E-BAF4-AC1E0CE9A989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9750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3982" tIns="46991" rIns="93982" bIns="46991" numCol="1" anchor="t" anchorCtr="0" compatLnSpc="1"/>
          <a:lstStyle>
            <a:lvl1pPr defTabSz="93980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 b="0">
                <a:latin typeface="Arial" panose="020B060402020209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5900" y="0"/>
            <a:ext cx="3079750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3982" tIns="46991" rIns="93982" bIns="46991" numCol="1" anchor="t" anchorCtr="0" compatLnSpc="1"/>
          <a:lstStyle>
            <a:lvl1pPr algn="r" defTabSz="93980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 b="0">
                <a:latin typeface="Arial" panose="020B060402020209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993775" y="766763"/>
            <a:ext cx="5119688" cy="3840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60925"/>
            <a:ext cx="5210175" cy="46085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3982" tIns="46991" rIns="93982" bIns="46991" numCol="1" anchor="t" anchorCtr="0" compatLnSpc="1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5025"/>
            <a:ext cx="3079750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3982" tIns="46991" rIns="93982" bIns="46991" numCol="1" anchor="b" anchorCtr="0" compatLnSpc="1"/>
          <a:lstStyle>
            <a:lvl1pPr defTabSz="93980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 b="0">
                <a:latin typeface="Arial" panose="020B060402020209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5900" y="9725025"/>
            <a:ext cx="3079750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3982" tIns="46991" rIns="93982" bIns="46991" numCol="1" anchor="b" anchorCtr="0" compatLnSpc="1"/>
          <a:lstStyle>
            <a:lvl1pPr algn="r" defTabSz="939800" eaLnBrk="1" hangingPunct="1">
              <a:defRPr sz="1200" b="0">
                <a:latin typeface="Arial" panose="020B060402020209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4DADBA57-CA44-614A-BEE2-C8905C4535F8}" type="slidenum">
              <a:rPr lang="en-US" altLang="zh-CN"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8434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dirty="0"/>
              <a:t>大家好，我是来自四川大学的何长浩。非常荣幸受邀来到这里，和大家分享我们在 </a:t>
            </a:r>
            <a:r>
              <a:rPr lang="en" altLang="zh-CN" sz="2800" dirty="0"/>
              <a:t>CVPR 202</a:t>
            </a:r>
            <a:r>
              <a:rPr lang="en-US" altLang="zh-CN" sz="2800" dirty="0"/>
              <a:t>6</a:t>
            </a:r>
            <a:r>
              <a:rPr lang="en" altLang="zh-CN" sz="2800" dirty="0"/>
              <a:t> </a:t>
            </a:r>
            <a:r>
              <a:rPr lang="zh-CN" altLang="en-US" sz="2800" dirty="0"/>
              <a:t>上的一项研究工作。我们的论文题目是</a:t>
            </a:r>
            <a:r>
              <a:rPr lang="en-US" altLang="zh-CN" sz="2800" dirty="0"/>
              <a:t>《</a:t>
            </a:r>
            <a:r>
              <a:rPr kumimoji="1"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Bootstrapping Multi-view Learning for Test-time </a:t>
            </a:r>
            <a:br>
              <a:rPr kumimoji="1"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Noisy Correspondence</a:t>
            </a:r>
            <a:r>
              <a:rPr lang="en" altLang="zh-CN" sz="2800" dirty="0"/>
              <a:t>》</a:t>
            </a:r>
            <a:r>
              <a:rPr lang="zh-CN" altLang="en-US" sz="4000" b="0" i="0" dirty="0">
                <a:solidFill>
                  <a:srgbClr val="FFFFFF"/>
                </a:solidFill>
                <a:effectLst/>
                <a:latin typeface="-apple-system"/>
              </a:rPr>
              <a:t>关注的是多视图学习在真实部署中一个常见但又容易被忽略的问题，就是测试时跨视图错配。</a:t>
            </a:r>
            <a:endParaRPr lang="zh-CN" altLang="en-US" sz="2800" dirty="0"/>
          </a:p>
        </p:txBody>
      </p:sp>
      <p:sp>
        <p:nvSpPr>
          <p:cNvPr id="18435" name="幻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1pPr>
            <a:lvl2pPr marL="742950" indent="-285750" defTabSz="939800"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2pPr>
            <a:lvl3pPr marL="1143000" indent="-228600" defTabSz="939800"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3pPr>
            <a:lvl4pPr marL="1600200" indent="-228600" defTabSz="939800"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4pPr>
            <a:lvl5pPr marL="2057400" indent="-228600" defTabSz="939800"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9pPr>
          </a:lstStyle>
          <a:p>
            <a:fld id="{C36EB6D6-C0D1-5C4D-BF83-CEDF89C01900}" type="slidenum">
              <a:rPr kumimoji="1" lang="zh-CN" altLang="en-US" sz="1200" b="0" smtClean="0">
                <a:solidFill>
                  <a:srgbClr val="000000"/>
                </a:solidFill>
                <a:latin typeface="Arial" panose="020B0604020202090204" pitchFamily="34" charset="0"/>
              </a:rPr>
              <a:t>0</a:t>
            </a:fld>
            <a:endParaRPr kumimoji="1" lang="zh-CN" altLang="en-US" sz="1200" b="0">
              <a:solidFill>
                <a:srgbClr val="000000"/>
              </a:solidFill>
              <a:latin typeface="Arial" panose="020B060402020209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所以我们加入第二个信号，也就是 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intra-view prediction uncertainty</a:t>
            </a:r>
            <a:r>
              <a:rPr lang="zh-CN" altLang="en" b="0" i="0" dirty="0">
                <a:solidFill>
                  <a:srgbClr val="FFFFFF"/>
                </a:solidFill>
                <a:effectLst/>
                <a:latin typeface="-apple-system"/>
              </a:rPr>
              <a:t>。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直观来说，如果一个视图本身质量差或者语义不清，它的预测熵会更高，不确定性也就更大。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4884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第三个信号是 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inter-view prediction discrepancy</a:t>
            </a:r>
            <a:r>
              <a:rPr lang="zh-CN" altLang="en" b="0" i="0" dirty="0">
                <a:solidFill>
                  <a:srgbClr val="FFFFFF"/>
                </a:solidFill>
                <a:effectLst/>
                <a:latin typeface="-apple-system"/>
              </a:rPr>
              <a:t>。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我们用跨视图预测分布之间的差异来衡量一致性，如果某个视图和其他视图明显不一致，那它更可能是错配视图。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82917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有了这三个信号之后，我们还引入了 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bootstrapped supervision loss</a:t>
            </a:r>
            <a:r>
              <a:rPr lang="zh-CN" altLang="en" b="0" i="0" dirty="0">
                <a:solidFill>
                  <a:srgbClr val="FFFFFF"/>
                </a:solidFill>
                <a:effectLst/>
                <a:latin typeface="-apple-system"/>
              </a:rPr>
              <a:t>。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因为训练时哪些视图是我们故意打乱的，其实是已知的，所以可以直接监督可靠性估计器学会“干净视图给高权重，错配视图给低权重”。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13178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这一点和已有工作最大的区别在于，我们把 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reliability estimation 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从 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blind estimation 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变成了 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reveal-supervised learning</a:t>
            </a:r>
            <a:r>
              <a:rPr lang="zh-CN" altLang="en" b="0" i="0" dirty="0">
                <a:solidFill>
                  <a:srgbClr val="FFFFFF"/>
                </a:solidFill>
                <a:effectLst/>
                <a:latin typeface="-apple-system"/>
              </a:rPr>
              <a:t>。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也就是说，可靠性不是间接猜出来的，而是被显式教出来的。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31867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当然，可靠性学习不能脱离最终任务，所以我们还保留 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task loss</a:t>
            </a:r>
            <a:r>
              <a:rPr lang="zh-CN" altLang="en" b="0" i="0" dirty="0">
                <a:solidFill>
                  <a:srgbClr val="FFFFFF"/>
                </a:solidFill>
                <a:effectLst/>
                <a:latin typeface="-apple-system"/>
              </a:rPr>
              <a:t>。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这样模型不会只盯着“找噪声”，而是会学习怎样在分类目标下更好地融合多个视图。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05937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最终整体损失就是 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task loss 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和 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bootstrapped supervision loss 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的联合优化。通过这个联合目标，模型既能识别错配，又能把这种识别真正转化为更鲁棒的融合结果。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2046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这里是第一组分类实验结果。在 </a:t>
            </a:r>
            <a:r>
              <a:rPr lang="en-US" altLang="zh-CN" b="0" i="0" dirty="0">
                <a:solidFill>
                  <a:srgbClr val="FFFFFF"/>
                </a:solidFill>
                <a:effectLst/>
                <a:latin typeface="-apple-system"/>
              </a:rPr>
              <a:t>0%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、</a:t>
            </a:r>
            <a:r>
              <a:rPr lang="en-US" altLang="zh-CN" b="0" i="0" dirty="0">
                <a:solidFill>
                  <a:srgbClr val="FFFFFF"/>
                </a:solidFill>
                <a:effectLst/>
                <a:latin typeface="-apple-system"/>
              </a:rPr>
              <a:t>50%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、</a:t>
            </a:r>
            <a:r>
              <a:rPr lang="en-US" altLang="zh-CN" b="0" i="0" dirty="0">
                <a:solidFill>
                  <a:srgbClr val="FFFFFF"/>
                </a:solidFill>
                <a:effectLst/>
                <a:latin typeface="-apple-system"/>
              </a:rPr>
              <a:t>100% 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三种测试噪声比例下，我们相对最强基线平均分别提升了 </a:t>
            </a:r>
            <a:r>
              <a:rPr lang="en-US" altLang="zh-CN" b="0" i="0" dirty="0">
                <a:solidFill>
                  <a:srgbClr val="FFFFFF"/>
                </a:solidFill>
                <a:effectLst/>
                <a:latin typeface="-apple-system"/>
              </a:rPr>
              <a:t>3.07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、</a:t>
            </a:r>
            <a:r>
              <a:rPr lang="en-US" altLang="zh-CN" b="0" i="0" dirty="0">
                <a:solidFill>
                  <a:srgbClr val="FFFFFF"/>
                </a:solidFill>
                <a:effectLst/>
                <a:latin typeface="-apple-system"/>
              </a:rPr>
              <a:t>5.53 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和 </a:t>
            </a:r>
            <a:r>
              <a:rPr lang="en-US" altLang="zh-CN" b="0" i="0" dirty="0">
                <a:solidFill>
                  <a:srgbClr val="FFFFFF"/>
                </a:solidFill>
                <a:effectLst/>
                <a:latin typeface="-apple-system"/>
              </a:rPr>
              <a:t>7.28 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个百分点，说明噪声越强，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BML 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的优势越明显。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415912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第二组更大规模数据集上也有同样趋势，也就是说，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BML 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不仅在小规模数据上有效，在更复杂、更大规模场景下同样稳定。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348899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这一页展示的是 </a:t>
            </a:r>
            <a:r>
              <a:rPr lang="en-US" altLang="zh-CN" b="0" i="0" dirty="0">
                <a:solidFill>
                  <a:srgbClr val="FFFFFF"/>
                </a:solidFill>
                <a:effectLst/>
                <a:latin typeface="-apple-system"/>
              </a:rPr>
              <a:t>0% 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到 </a:t>
            </a:r>
            <a:r>
              <a:rPr lang="en-US" altLang="zh-CN" b="0" i="0" dirty="0">
                <a:solidFill>
                  <a:srgbClr val="FFFFFF"/>
                </a:solidFill>
                <a:effectLst/>
                <a:latin typeface="-apple-system"/>
              </a:rPr>
              <a:t>100% 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连续噪声水平下的表现曲线。可以看到随着 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TNC 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噪声增强，很多基线会明显下滑，而 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BML 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的下降更慢，所以相对优势会逐渐拉大。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89577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这张图从可靠性分布的角度解释了为什么 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BML 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有效。干净视图的可靠性主要集中在 </a:t>
            </a:r>
            <a:r>
              <a:rPr lang="en-US" altLang="zh-CN" b="0" i="0" dirty="0">
                <a:solidFill>
                  <a:srgbClr val="FFFFFF"/>
                </a:solidFill>
                <a:effectLst/>
                <a:latin typeface="-apple-system"/>
              </a:rPr>
              <a:t>1 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附近，而噪声视图集中在 </a:t>
            </a:r>
            <a:r>
              <a:rPr lang="en-US" altLang="zh-CN" b="0" i="0" dirty="0">
                <a:solidFill>
                  <a:srgbClr val="FFFFFF"/>
                </a:solidFill>
                <a:effectLst/>
                <a:latin typeface="-apple-system"/>
              </a:rPr>
              <a:t>0 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附近，说明估计器确实学会了区分对齐视图和错配视图。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18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41868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多视图或多模态数据在现实中非常常见，比如图像和文本、视频和音频、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RGB 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和深度。不同视图往往提供互补信息。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052899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这里是 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t-SNE 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可视化。加入 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reliability weighting 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之后，不同类别的聚类更紧、更分离，说明可靠性估计不仅抑制了噪声，也提升了最终表示的可分性。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7126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消融实验说明两个模块尤其关键。第一是动态重采样的 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bootstrapping</a:t>
            </a:r>
            <a:r>
              <a:rPr lang="zh-CN" altLang="en" b="0" i="0" dirty="0">
                <a:solidFill>
                  <a:srgbClr val="FFFFFF"/>
                </a:solidFill>
                <a:effectLst/>
                <a:latin typeface="-apple-system"/>
              </a:rPr>
              <a:t>，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如果噪声模式固定，模型会过拟合；第二是 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inter-view discrepancy</a:t>
            </a:r>
            <a:r>
              <a:rPr lang="zh-CN" altLang="en" b="0" i="0" dirty="0">
                <a:solidFill>
                  <a:srgbClr val="FFFFFF"/>
                </a:solidFill>
                <a:effectLst/>
                <a:latin typeface="-apple-system"/>
              </a:rPr>
              <a:t>，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它比单纯的不确定性更能抓住 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TNC 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的本质。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502966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参数分析表明，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BML 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对超参数整体比较稳定。损失权重太小学不到足够的 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TNC 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监督，太大又会影响分类目标；噪声增强比例方面，</a:t>
            </a:r>
            <a:r>
              <a:rPr lang="el-GR" altLang="zh-CN" b="0" i="0" dirty="0">
                <a:solidFill>
                  <a:srgbClr val="FFFFFF"/>
                </a:solidFill>
                <a:effectLst/>
                <a:latin typeface="-apple-system"/>
              </a:rPr>
              <a:t>ρ=0.5 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在大多数数据集上是比较稳健的选择。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21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8536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除了常见特征型数据集，我们还构建了一个新的 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SUN R-D-T benchmark</a:t>
            </a:r>
            <a:r>
              <a:rPr lang="zh-CN" altLang="en" b="0" i="0" dirty="0">
                <a:solidFill>
                  <a:srgbClr val="FFFFFF"/>
                </a:solidFill>
                <a:effectLst/>
                <a:latin typeface="-apple-system"/>
              </a:rPr>
              <a:t>，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把 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RGB</a:t>
            </a:r>
            <a:r>
              <a:rPr lang="zh-CN" altLang="en" b="0" i="0" dirty="0">
                <a:solidFill>
                  <a:srgbClr val="FFFFFF"/>
                </a:solidFill>
                <a:effectLst/>
                <a:latin typeface="-apple-system"/>
              </a:rPr>
              <a:t>、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Depth 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和 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Text 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三种视图结合起来。这里展示的是生成文本视图时使用的 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structured prompt</a:t>
            </a:r>
            <a:r>
              <a:rPr lang="zh-CN" altLang="en" b="0" i="0" dirty="0">
                <a:solidFill>
                  <a:srgbClr val="FFFFFF"/>
                </a:solidFill>
                <a:effectLst/>
                <a:latin typeface="-apple-system"/>
              </a:rPr>
              <a:t>，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重点是只描述可见内容，并严格禁止场景词，避免标签泄漏。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50766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从统计结果看，这些文本描述虽然比较简洁，但词汇覆盖并不低，一共有 </a:t>
            </a:r>
            <a:r>
              <a:rPr lang="en-US" altLang="zh-CN" b="0" i="0" dirty="0">
                <a:solidFill>
                  <a:srgbClr val="FFFFFF"/>
                </a:solidFill>
                <a:effectLst/>
                <a:latin typeface="-apple-system"/>
              </a:rPr>
              <a:t>2664 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个 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unique words</a:t>
            </a:r>
            <a:r>
              <a:rPr lang="zh-CN" altLang="en" b="0" i="0" dirty="0">
                <a:solidFill>
                  <a:srgbClr val="FFFFFF"/>
                </a:solidFill>
                <a:effectLst/>
                <a:latin typeface="-apple-system"/>
              </a:rPr>
              <a:t>。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高频词主要是空间关系和物体名词，说明文本视图确实捕捉到了场景中的结构性信息。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23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583276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这是 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Classroom 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类别的定性案例。可以看到发生错配的模态会被赋予非常低的可靠性，比如有的视图权重接近 </a:t>
            </a:r>
            <a:r>
              <a:rPr lang="en-US" altLang="zh-CN" b="0" i="0" dirty="0">
                <a:solidFill>
                  <a:srgbClr val="FFFFFF"/>
                </a:solidFill>
                <a:effectLst/>
                <a:latin typeface="-apple-system"/>
              </a:rPr>
              <a:t>0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，而对齐视图通常接近 </a:t>
            </a:r>
            <a:r>
              <a:rPr lang="en-US" altLang="zh-CN" b="0" i="0" dirty="0">
                <a:solidFill>
                  <a:srgbClr val="FFFFFF"/>
                </a:solidFill>
                <a:effectLst/>
                <a:latin typeface="-apple-system"/>
              </a:rPr>
              <a:t>1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，说明模型能在真实样例里准确识别异常来源。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667169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Corridor 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的例子也是同样的现象。即使某个模态语义上很像正常样本，只要它和其他视图不一致，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BML 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仍然会把它压低，从而避免错误融合。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62059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最后总结一下，我们的工作针对的是多视图学习在部署阶段的错配问题，核心贡献是用 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bootstrapping 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和 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reveal-supervised reliability estimation 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来缩小 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train-test gap</a:t>
            </a:r>
            <a:r>
              <a:rPr lang="zh-CN" altLang="en" b="0" i="0" dirty="0">
                <a:solidFill>
                  <a:srgbClr val="FFFFFF"/>
                </a:solidFill>
                <a:effectLst/>
                <a:latin typeface="-apple-system"/>
              </a:rPr>
              <a:t>。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代码和数据集都已经开源，欢迎大家交流指正，谢谢。</a:t>
            </a:r>
            <a:endParaRPr kumimoji="1"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26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04380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如果只用单视图方法，就无法充分利用这种互补性。多视图学习的目标，就是把不同来源的信息结合起来，得到更完整、更可靠的语义理解。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3638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但在真实场景中，多视图并不总是严格对齐的。视角变化、传感器异步、网络延迟等因素都会导致测试时的错配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97983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也就是我们定义的 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Test-time Noisy Correspondence</a:t>
            </a:r>
            <a:r>
              <a:rPr lang="zh-CN" altLang="en" b="0" i="0" dirty="0">
                <a:solidFill>
                  <a:srgbClr val="FFFFFF"/>
                </a:solidFill>
                <a:effectLst/>
                <a:latin typeface="-apple-system"/>
              </a:rPr>
              <a:t>，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简称 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TNC</a:t>
            </a:r>
            <a:r>
              <a:rPr lang="zh-CN" altLang="en" b="0" i="0" dirty="0">
                <a:solidFill>
                  <a:srgbClr val="FFFFFF"/>
                </a:solidFill>
                <a:effectLst/>
                <a:latin typeface="-apple-system"/>
              </a:rPr>
              <a:t>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99552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现有很多方法会估计每个视图的可靠性，比如基于 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EDL 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或 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FST 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的方法，但它们大多只在干净、对齐的训练集上学习权重。这样一来，训练时学到的可靠性估计器要直接外推到带错配的测试场景，就会出现明显的 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train-test task gap</a:t>
            </a:r>
            <a:r>
              <a:rPr lang="zh-CN" altLang="en" b="0" i="0" dirty="0">
                <a:solidFill>
                  <a:srgbClr val="FFFFFF"/>
                </a:solidFill>
                <a:effectLst/>
                <a:latin typeface="-apple-system"/>
              </a:rPr>
              <a:t>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61228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我们的核心想法就是同时从数据和模型两个角度去弥合这个 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gap</a:t>
            </a:r>
            <a:r>
              <a:rPr lang="zh-CN" altLang="en" b="0" i="0" dirty="0">
                <a:solidFill>
                  <a:srgbClr val="FFFFFF"/>
                </a:solidFill>
                <a:effectLst/>
                <a:latin typeface="-apple-system"/>
              </a:rPr>
              <a:t>。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数据层面，我们在训练阶段原地构造 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TNC 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样本；模型层面，我们不再盲目估计可靠性，而是给估计器明确、任务导向的监督。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42234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我们从干净训练集出发，通过 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in-place TNC bootstrapping 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构造带噪样本，然后把原始样本和带噪样本交替训练；模型内部再利用多个信号去估计 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view reliability</a:t>
            </a:r>
            <a:r>
              <a:rPr lang="zh-CN" altLang="en" b="0" i="0" dirty="0">
                <a:solidFill>
                  <a:srgbClr val="FFFFFF"/>
                </a:solidFill>
                <a:effectLst/>
                <a:latin typeface="-apple-system"/>
              </a:rPr>
              <a:t>，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最后做加权融合。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92521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第一个信号是 </a:t>
            </a:r>
            <a:r>
              <a:rPr lang="en" altLang="zh-CN" b="0" i="0" dirty="0">
                <a:solidFill>
                  <a:srgbClr val="FFFFFF"/>
                </a:solidFill>
                <a:effectLst/>
                <a:latin typeface="-apple-system"/>
              </a:rPr>
              <a:t>view-specific feature</a:t>
            </a:r>
            <a:r>
              <a:rPr lang="zh-CN" altLang="en" b="0" i="0" dirty="0">
                <a:solidFill>
                  <a:srgbClr val="FFFFFF"/>
                </a:solidFill>
                <a:effectLst/>
                <a:latin typeface="-apple-system"/>
              </a:rPr>
              <a:t>，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-apple-system"/>
              </a:rPr>
              <a:t>也就是每个视图自己的表征特征。它提供了基本语义信息，但只靠特征本身还不足以判断这个视图是不是发生了错配。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99397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759200"/>
            <a:ext cx="762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T0" fmla="*/ 0 w 1000"/>
              <a:gd name="T1" fmla="*/ 0 h 1000"/>
              <a:gd name="T2" fmla="*/ 618 w 1000"/>
              <a:gd name="T3" fmla="*/ 0 h 1000"/>
              <a:gd name="T4" fmla="*/ 618 w 1000"/>
              <a:gd name="T5" fmla="*/ 1000 h 1000"/>
              <a:gd name="T6" fmla="*/ 0 w 1000"/>
              <a:gd name="T7" fmla="*/ 1000 h 1000"/>
              <a:gd name="T8" fmla="*/ 0 w 1000"/>
              <a:gd name="T9" fmla="*/ 0 h 1000"/>
              <a:gd name="T10" fmla="*/ 0 w 1000"/>
              <a:gd name="T11" fmla="*/ 0 h 1000"/>
              <a:gd name="T12" fmla="*/ 1000 w 1000"/>
              <a:gd name="T13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</a:ln>
        </p:spPr>
        <p:txBody>
          <a:bodyPr/>
          <a:lstStyle>
            <a:lvl1pPr eaLnBrk="0" hangingPunct="0"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1pPr>
            <a:lvl2pPr eaLnBrk="0" hangingPunct="0"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2pPr>
            <a:lvl3pPr eaLnBrk="0" hangingPunct="0"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3pPr>
            <a:lvl4pPr eaLnBrk="0" hangingPunct="0"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4pPr>
            <a:lvl5pPr eaLnBrk="0" hangingPunct="0"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9pPr>
          </a:lstStyle>
          <a:p>
            <a:pPr>
              <a:buFont typeface="Arial" panose="020B0604020202090204" pitchFamily="34" charset="0"/>
              <a:buNone/>
              <a:defRPr/>
            </a:pPr>
            <a:endParaRPr lang="zh-CN" altLang="en-US"/>
          </a:p>
        </p:txBody>
      </p:sp>
      <p:sp>
        <p:nvSpPr>
          <p:cNvPr id="18227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990600"/>
            <a:ext cx="7772400" cy="137160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>
              <a:defRPr sz="4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447800" y="3429000"/>
            <a:ext cx="7010400" cy="160020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0" indent="0">
              <a:buFont typeface="Wingdings" panose="05000000000000000000" pitchFamily="2" charset="2"/>
              <a:buNone/>
              <a:defRPr sz="2800"/>
            </a:lvl1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 b="0">
                <a:latin typeface="Verdana" panose="020B080403050404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200" b="0" dirty="0">
                <a:latin typeface="Verdana" panose="020B080403050404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何长浩，四川大学</a:t>
            </a:r>
            <a:endParaRPr lang="en-US" altLang="zh-CN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 b="0">
                <a:latin typeface="Verdana" panose="020B080403050404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9CA44D9E-EFE6-2B45-B6AE-6F913691AD94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 noProof="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1204913"/>
            <a:ext cx="9144000" cy="4448175"/>
          </a:xfrm>
          <a:prstGeom prst="rect">
            <a:avLst/>
          </a:prstGeom>
          <a:solidFill>
            <a:srgbClr val="E7E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800" b="0">
              <a:solidFill>
                <a:prstClr val="white"/>
              </a:solidFill>
            </a:endParaRPr>
          </a:p>
        </p:txBody>
      </p:sp>
      <p:sp>
        <p:nvSpPr>
          <p:cNvPr id="5" name="椭圆 4"/>
          <p:cNvSpPr>
            <a:spLocks noChangeAspect="1"/>
          </p:cNvSpPr>
          <p:nvPr userDrawn="1"/>
        </p:nvSpPr>
        <p:spPr>
          <a:xfrm>
            <a:off x="3905250" y="539750"/>
            <a:ext cx="1333500" cy="13319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800" b="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3532188"/>
            <a:ext cx="9144000" cy="1449387"/>
          </a:xfrm>
          <a:prstGeom prst="rect">
            <a:avLst/>
          </a:prstGeom>
          <a:solidFill>
            <a:srgbClr val="133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800" b="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5054600"/>
            <a:ext cx="9144000" cy="77788"/>
          </a:xfrm>
          <a:prstGeom prst="rect">
            <a:avLst/>
          </a:prstGeom>
          <a:solidFill>
            <a:srgbClr val="133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800" b="0">
              <a:solidFill>
                <a:prstClr val="white"/>
              </a:solidFill>
            </a:endParaRPr>
          </a:p>
        </p:txBody>
      </p:sp>
      <p:pic>
        <p:nvPicPr>
          <p:cNvPr id="8" name="图片 1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943350" y="593725"/>
            <a:ext cx="12573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43567"/>
            <a:ext cx="7772400" cy="1775761"/>
          </a:xfrm>
        </p:spPr>
        <p:txBody>
          <a:bodyPr anchor="b"/>
          <a:lstStyle>
            <a:lvl1pPr algn="ctr">
              <a:defRPr sz="5400" baseline="0">
                <a:latin typeface="Optima Bold" panose="0200050306000002000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594433"/>
            <a:ext cx="6858000" cy="1324531"/>
          </a:xfr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bg1"/>
                </a:solidFill>
                <a:latin typeface="Optima Bold" panose="02000503060000020004" charset="0"/>
                <a:ea typeface="微软雅黑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0" b="1">
                <a:latin typeface="Arial" panose="020B060402020209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0" b="1" dirty="0">
                <a:latin typeface="Arial" panose="020B0604020202090204" pitchFamily="34" charset="0"/>
              </a:defRPr>
            </a:lvl1pPr>
          </a:lstStyle>
          <a:p>
            <a:pPr>
              <a:defRPr/>
            </a:pPr>
            <a:r>
              <a:rPr lang="zh-CN" altLang="en-US"/>
              <a:t>何长浩，四川大学</a:t>
            </a:r>
            <a:endParaRPr lang="zh-CN" alt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0" b="1"/>
            </a:lvl1pPr>
          </a:lstStyle>
          <a:p>
            <a:pPr>
              <a:defRPr/>
            </a:pPr>
            <a:fld id="{91A8858A-F24A-0443-9AC0-8DB55010E76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同侧圆角矩形 3"/>
          <p:cNvSpPr/>
          <p:nvPr userDrawn="1"/>
        </p:nvSpPr>
        <p:spPr>
          <a:xfrm rot="5400000">
            <a:off x="3579018" y="-2753518"/>
            <a:ext cx="157163" cy="73152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133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800" b="0">
              <a:solidFill>
                <a:prstClr val="white"/>
              </a:solidFill>
            </a:endParaRPr>
          </a:p>
        </p:txBody>
      </p:sp>
      <p:sp>
        <p:nvSpPr>
          <p:cNvPr id="5" name="同侧圆角矩形 4"/>
          <p:cNvSpPr/>
          <p:nvPr userDrawn="1"/>
        </p:nvSpPr>
        <p:spPr>
          <a:xfrm rot="5400000">
            <a:off x="3633787" y="-2589212"/>
            <a:ext cx="47625" cy="73152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133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800" b="0">
              <a:solidFill>
                <a:prstClr val="white"/>
              </a:solidFill>
            </a:endParaRPr>
          </a:p>
        </p:txBody>
      </p:sp>
      <p:pic>
        <p:nvPicPr>
          <p:cNvPr id="6" name="图片 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15313" y="103188"/>
            <a:ext cx="8096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099" y="1219200"/>
            <a:ext cx="8304964" cy="51673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 baseline="0">
                <a:latin typeface="Times New Roman" panose="02020603050405020304" charset="0"/>
                <a:ea typeface="黑体" pitchFamily="49" charset="-122"/>
              </a:defRPr>
            </a:lvl1pPr>
            <a:lvl2pPr marL="805180" indent="-351155">
              <a:lnSpc>
                <a:spcPct val="10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  <a:defRPr sz="2000" baseline="0">
                <a:latin typeface="Times New Roman" panose="02020603050405020304" charset="0"/>
                <a:ea typeface="黑体" pitchFamily="49" charset="-122"/>
              </a:defRPr>
            </a:lvl2pPr>
            <a:lvl3pPr>
              <a:lnSpc>
                <a:spcPct val="100000"/>
              </a:lnSpc>
              <a:defRPr sz="1800" baseline="0">
                <a:latin typeface="Times New Roman" panose="02020603050405020304" charset="0"/>
                <a:ea typeface="黑体" pitchFamily="49" charset="-122"/>
              </a:defRPr>
            </a:lvl3pPr>
            <a:lvl4pPr>
              <a:lnSpc>
                <a:spcPct val="100000"/>
              </a:lnSpc>
              <a:defRPr sz="1600" baseline="0">
                <a:latin typeface="Times New Roman" panose="02020603050405020304" charset="0"/>
                <a:ea typeface="黑体" pitchFamily="49" charset="-122"/>
              </a:defRPr>
            </a:lvl4pPr>
            <a:lvl5pPr>
              <a:lnSpc>
                <a:spcPct val="100000"/>
              </a:lnSpc>
              <a:defRPr sz="1600" baseline="0">
                <a:latin typeface="Times New Roman" panose="02020603050405020304" charset="0"/>
                <a:ea typeface="黑体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323099" y="111996"/>
            <a:ext cx="7476259" cy="79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400" baseline="0">
                <a:latin typeface="Times New Roman" panose="0202060305040502030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22238" y="6546850"/>
            <a:ext cx="2687637" cy="250825"/>
          </a:xfrm>
        </p:spPr>
        <p:txBody>
          <a:bodyPr/>
          <a:lstStyle>
            <a:lvl1pPr algn="l" eaLnBrk="0" hangingPunct="0">
              <a:defRPr kumimoji="0" b="1" dirty="0">
                <a:latin typeface="华文仿宋" panose="02010600040101010101" charset="-122"/>
                <a:ea typeface="华文仿宋" panose="02010600040101010101" charset="-122"/>
              </a:defRPr>
            </a:lvl1pPr>
          </a:lstStyle>
          <a:p>
            <a:pPr>
              <a:defRPr/>
            </a:pPr>
            <a:r>
              <a:rPr lang="zh-CN" altLang="en-US"/>
              <a:t>何长浩，四川大学</a:t>
            </a:r>
            <a:endParaRPr lang="zh-CN" alt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28063" y="6546850"/>
            <a:ext cx="396875" cy="250825"/>
          </a:xfrm>
        </p:spPr>
        <p:txBody>
          <a:bodyPr/>
          <a:lstStyle>
            <a:lvl1pPr algn="ctr" eaLnBrk="0" hangingPunct="0">
              <a:defRPr kumimoji="0" b="1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4A02B186-20F4-4D45-80AF-16250721841E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175" y="4003675"/>
            <a:ext cx="9140825" cy="2352675"/>
          </a:xfrm>
          <a:prstGeom prst="rect">
            <a:avLst/>
          </a:prstGeom>
          <a:solidFill>
            <a:srgbClr val="E7E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800" b="0">
              <a:solidFill>
                <a:prstClr val="white"/>
              </a:solidFill>
            </a:endParaRPr>
          </a:p>
        </p:txBody>
      </p:sp>
      <p:grpSp>
        <p:nvGrpSpPr>
          <p:cNvPr id="5" name="组 7"/>
          <p:cNvGrpSpPr/>
          <p:nvPr userDrawn="1"/>
        </p:nvGrpSpPr>
        <p:grpSpPr bwMode="auto">
          <a:xfrm>
            <a:off x="623888" y="3476625"/>
            <a:ext cx="8520112" cy="527050"/>
            <a:chOff x="623888" y="3476743"/>
            <a:chExt cx="8520112" cy="526757"/>
          </a:xfrm>
        </p:grpSpPr>
        <p:sp>
          <p:nvSpPr>
            <p:cNvPr id="6" name="矩形 5"/>
            <p:cNvSpPr/>
            <p:nvPr userDrawn="1"/>
          </p:nvSpPr>
          <p:spPr>
            <a:xfrm>
              <a:off x="623888" y="3476743"/>
              <a:ext cx="8520112" cy="396654"/>
            </a:xfrm>
            <a:prstGeom prst="rect">
              <a:avLst/>
            </a:prstGeom>
            <a:solidFill>
              <a:srgbClr val="1333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1800" b="0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 userDrawn="1"/>
          </p:nvSpPr>
          <p:spPr>
            <a:xfrm>
              <a:off x="623888" y="3925756"/>
              <a:ext cx="8520112" cy="77744"/>
            </a:xfrm>
            <a:prstGeom prst="rect">
              <a:avLst/>
            </a:prstGeom>
            <a:solidFill>
              <a:srgbClr val="1333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18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组合 10"/>
          <p:cNvGrpSpPr/>
          <p:nvPr userDrawn="1"/>
        </p:nvGrpSpPr>
        <p:grpSpPr bwMode="auto">
          <a:xfrm>
            <a:off x="0" y="3303588"/>
            <a:ext cx="809625" cy="811212"/>
            <a:chOff x="561379" y="595851"/>
            <a:chExt cx="810221" cy="810221"/>
          </a:xfrm>
        </p:grpSpPr>
        <p:sp>
          <p:nvSpPr>
            <p:cNvPr id="9" name="椭圆 11"/>
            <p:cNvSpPr>
              <a:spLocks noChangeArrowheads="1"/>
            </p:cNvSpPr>
            <p:nvPr userDrawn="1"/>
          </p:nvSpPr>
          <p:spPr bwMode="auto">
            <a:xfrm>
              <a:off x="561379" y="595851"/>
              <a:ext cx="810221" cy="8102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600" b="1">
                  <a:solidFill>
                    <a:schemeClr val="tx1"/>
                  </a:solidFill>
                  <a:latin typeface="Verdana" panose="020B0804030504040204" pitchFamily="34" charset="0"/>
                  <a:ea typeface="宋体" pitchFamily="2" charset="-122"/>
                </a:defRPr>
              </a:lvl1pPr>
              <a:lvl2pPr marL="742950" indent="-285750">
                <a:defRPr sz="2600" b="1">
                  <a:solidFill>
                    <a:schemeClr val="tx1"/>
                  </a:solidFill>
                  <a:latin typeface="Verdana" panose="020B0804030504040204" pitchFamily="34" charset="0"/>
                  <a:ea typeface="宋体" pitchFamily="2" charset="-122"/>
                </a:defRPr>
              </a:lvl2pPr>
              <a:lvl3pPr marL="1143000" indent="-228600">
                <a:defRPr sz="2600" b="1">
                  <a:solidFill>
                    <a:schemeClr val="tx1"/>
                  </a:solidFill>
                  <a:latin typeface="Verdana" panose="020B0804030504040204" pitchFamily="34" charset="0"/>
                  <a:ea typeface="宋体" pitchFamily="2" charset="-122"/>
                </a:defRPr>
              </a:lvl3pPr>
              <a:lvl4pPr marL="1600200" indent="-228600">
                <a:defRPr sz="2600" b="1">
                  <a:solidFill>
                    <a:schemeClr val="tx1"/>
                  </a:solidFill>
                  <a:latin typeface="Verdana" panose="020B0804030504040204" pitchFamily="34" charset="0"/>
                  <a:ea typeface="宋体" pitchFamily="2" charset="-122"/>
                </a:defRPr>
              </a:lvl4pPr>
              <a:lvl5pPr marL="2057400" indent="-228600">
                <a:defRPr sz="2600" b="1">
                  <a:solidFill>
                    <a:schemeClr val="tx1"/>
                  </a:solidFill>
                  <a:latin typeface="Verdana" panose="020B080403050404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 b="1">
                  <a:solidFill>
                    <a:schemeClr val="tx1"/>
                  </a:solidFill>
                  <a:latin typeface="Verdana" panose="020B080403050404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 b="1">
                  <a:solidFill>
                    <a:schemeClr val="tx1"/>
                  </a:solidFill>
                  <a:latin typeface="Verdana" panose="020B080403050404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 b="1">
                  <a:solidFill>
                    <a:schemeClr val="tx1"/>
                  </a:solidFill>
                  <a:latin typeface="Verdana" panose="020B080403050404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 b="1">
                  <a:solidFill>
                    <a:schemeClr val="tx1"/>
                  </a:solidFill>
                  <a:latin typeface="Verdana" panose="020B0804030504040204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kumimoji="1" lang="zh-CN" altLang="en-US" sz="1600" b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pic>
          <p:nvPicPr>
            <p:cNvPr id="10" name="图片 12"/>
            <p:cNvPicPr>
              <a:picLocks noChangeAspect="1" noChangeArrowheads="1"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61379" y="595851"/>
              <a:ext cx="810221" cy="810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09740"/>
            <a:ext cx="7138988" cy="1594569"/>
          </a:xfrm>
        </p:spPr>
        <p:txBody>
          <a:bodyPr anchor="b">
            <a:normAutofit/>
          </a:bodyPr>
          <a:lstStyle>
            <a:lvl1pPr algn="ctr">
              <a:defRPr sz="4800" baseline="0">
                <a:latin typeface="Optima Bold" panose="0200050306000002000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4248828"/>
            <a:ext cx="7138987" cy="1500187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/>
                </a:solidFill>
                <a:latin typeface="Optima" panose="02000503060000020004" charset="0"/>
                <a:ea typeface="黑体" pitchFamily="49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0" b="1">
                <a:solidFill>
                  <a:srgbClr val="898989"/>
                </a:solidFill>
                <a:latin typeface="Bell MT" panose="02020503060305020303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59438" y="6356350"/>
            <a:ext cx="3086100" cy="365125"/>
          </a:xfrm>
        </p:spPr>
        <p:txBody>
          <a:bodyPr/>
          <a:lstStyle>
            <a:lvl1pPr algn="r" eaLnBrk="0" hangingPunct="0">
              <a:defRPr kumimoji="0" b="1" dirty="0">
                <a:latin typeface="华文仿宋" panose="02010600040101010101" charset="-122"/>
                <a:ea typeface="华文仿宋" panose="02010600040101010101" charset="-122"/>
              </a:defRPr>
            </a:lvl1pPr>
          </a:lstStyle>
          <a:p>
            <a:pPr>
              <a:defRPr/>
            </a:pPr>
            <a:r>
              <a:rPr lang="zh-CN" altLang="en-US"/>
              <a:t>何长浩，四川大学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0" b="1">
                <a:latin typeface="Arial" panose="020B060402020209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0" b="1" dirty="0">
                <a:latin typeface="Arial" panose="020B0604020202090204" pitchFamily="34" charset="0"/>
              </a:defRPr>
            </a:lvl1pPr>
          </a:lstStyle>
          <a:p>
            <a:pPr>
              <a:defRPr/>
            </a:pPr>
            <a:r>
              <a:rPr lang="zh-CN" altLang="en-US"/>
              <a:t>何长浩，四川大学</a:t>
            </a:r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0" b="1"/>
            </a:lvl1pPr>
          </a:lstStyle>
          <a:p>
            <a:pPr>
              <a:defRPr/>
            </a:pPr>
            <a:fld id="{603D7E17-80F5-B549-9984-60433AA2B5BB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0" b="1">
                <a:latin typeface="Arial" panose="020B060402020209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0" b="1" dirty="0">
                <a:latin typeface="Arial" panose="020B0604020202090204" pitchFamily="34" charset="0"/>
              </a:defRPr>
            </a:lvl1pPr>
          </a:lstStyle>
          <a:p>
            <a:pPr>
              <a:defRPr/>
            </a:pPr>
            <a:r>
              <a:rPr lang="zh-CN" altLang="en-US"/>
              <a:t>何长浩，四川大学</a:t>
            </a:r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0" b="1"/>
            </a:lvl1pPr>
          </a:lstStyle>
          <a:p>
            <a:pPr>
              <a:defRPr/>
            </a:pPr>
            <a:fld id="{F1584006-71BC-274D-A016-6C0859A8A2A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同侧圆角矩形 2"/>
          <p:cNvSpPr/>
          <p:nvPr userDrawn="1"/>
        </p:nvSpPr>
        <p:spPr>
          <a:xfrm rot="5400000">
            <a:off x="3579018" y="-2753518"/>
            <a:ext cx="157163" cy="73152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133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800" b="0">
              <a:solidFill>
                <a:prstClr val="white"/>
              </a:solidFill>
            </a:endParaRPr>
          </a:p>
        </p:txBody>
      </p:sp>
      <p:sp>
        <p:nvSpPr>
          <p:cNvPr id="4" name="同侧圆角矩形 3"/>
          <p:cNvSpPr/>
          <p:nvPr userDrawn="1"/>
        </p:nvSpPr>
        <p:spPr>
          <a:xfrm rot="5400000">
            <a:off x="3633787" y="-2589212"/>
            <a:ext cx="47625" cy="73152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133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800" b="0">
              <a:solidFill>
                <a:prstClr val="white"/>
              </a:solidFill>
            </a:endParaRPr>
          </a:p>
        </p:txBody>
      </p:sp>
      <p:pic>
        <p:nvPicPr>
          <p:cNvPr id="5" name="图片 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15313" y="103188"/>
            <a:ext cx="8096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23099" y="111996"/>
            <a:ext cx="7476259" cy="79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400" baseline="0">
                <a:latin typeface="Times New Roman" panose="0202060305040502030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22238" y="6546850"/>
            <a:ext cx="2687637" cy="250825"/>
          </a:xfrm>
        </p:spPr>
        <p:txBody>
          <a:bodyPr/>
          <a:lstStyle>
            <a:lvl1pPr algn="l" eaLnBrk="0" hangingPunct="0">
              <a:defRPr kumimoji="0" b="1" dirty="0">
                <a:latin typeface="华文仿宋" panose="02010600040101010101" charset="-122"/>
                <a:ea typeface="华文仿宋" panose="02010600040101010101" charset="-122"/>
              </a:defRPr>
            </a:lvl1pPr>
          </a:lstStyle>
          <a:p>
            <a:pPr>
              <a:defRPr/>
            </a:pPr>
            <a:r>
              <a:rPr lang="zh-CN" altLang="en-US"/>
              <a:t>何长浩，四川大学</a:t>
            </a:r>
            <a:endParaRPr lang="zh-CN" alt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28063" y="6546850"/>
            <a:ext cx="396875" cy="250825"/>
          </a:xfrm>
        </p:spPr>
        <p:txBody>
          <a:bodyPr/>
          <a:lstStyle>
            <a:lvl1pPr algn="ctr" eaLnBrk="0" hangingPunct="0">
              <a:defRPr kumimoji="0" b="1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9FAAADB9-0100-BB4F-B82D-4A8C95BD357A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1981200"/>
            <a:ext cx="9144000" cy="3162300"/>
          </a:xfrm>
          <a:prstGeom prst="rect">
            <a:avLst/>
          </a:prstGeom>
          <a:solidFill>
            <a:srgbClr val="E7E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800" b="0" dirty="0">
              <a:solidFill>
                <a:prstClr val="white"/>
              </a:solidFill>
            </a:endParaRPr>
          </a:p>
        </p:txBody>
      </p:sp>
      <p:pic>
        <p:nvPicPr>
          <p:cNvPr id="4" name="图片 7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167188" y="904875"/>
            <a:ext cx="8096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600200" y="2674470"/>
            <a:ext cx="5943600" cy="1775761"/>
          </a:xfrm>
        </p:spPr>
        <p:txBody>
          <a:bodyPr>
            <a:noAutofit/>
          </a:bodyPr>
          <a:lstStyle>
            <a:lvl1pPr algn="ctr">
              <a:defRPr sz="3600" baseline="0">
                <a:latin typeface="Optima Bold" panose="0200050306000002000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2209800" cy="6858000"/>
          </a:xfrm>
          <a:prstGeom prst="rect">
            <a:avLst/>
          </a:prstGeom>
          <a:solidFill>
            <a:srgbClr val="E7E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800" b="0" dirty="0">
              <a:solidFill>
                <a:prstClr val="white"/>
              </a:solidFill>
            </a:endParaRPr>
          </a:p>
        </p:txBody>
      </p:sp>
      <p:grpSp>
        <p:nvGrpSpPr>
          <p:cNvPr id="5" name="组 7"/>
          <p:cNvGrpSpPr/>
          <p:nvPr userDrawn="1"/>
        </p:nvGrpSpPr>
        <p:grpSpPr bwMode="auto">
          <a:xfrm rot="5400000">
            <a:off x="-1019174" y="3240087"/>
            <a:ext cx="6858000" cy="377825"/>
            <a:chOff x="742949" y="1347626"/>
            <a:chExt cx="8083349" cy="526757"/>
          </a:xfrm>
        </p:grpSpPr>
        <p:sp>
          <p:nvSpPr>
            <p:cNvPr id="6" name="矩形 5"/>
            <p:cNvSpPr/>
            <p:nvPr userDrawn="1"/>
          </p:nvSpPr>
          <p:spPr>
            <a:xfrm>
              <a:off x="720496" y="1500343"/>
              <a:ext cx="8083349" cy="396174"/>
            </a:xfrm>
            <a:prstGeom prst="rect">
              <a:avLst/>
            </a:prstGeom>
            <a:solidFill>
              <a:srgbClr val="1333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1800" b="0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 userDrawn="1"/>
          </p:nvSpPr>
          <p:spPr>
            <a:xfrm>
              <a:off x="720496" y="1960702"/>
              <a:ext cx="8083349" cy="77464"/>
            </a:xfrm>
            <a:prstGeom prst="rect">
              <a:avLst/>
            </a:prstGeom>
            <a:solidFill>
              <a:srgbClr val="1333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1800" b="0">
                <a:solidFill>
                  <a:prstClr val="white"/>
                </a:solidFill>
              </a:endParaRPr>
            </a:p>
          </p:txBody>
        </p:sp>
      </p:grpSp>
      <p:pic>
        <p:nvPicPr>
          <p:cNvPr id="8" name="图片 1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01663" y="458788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285" y="1693718"/>
            <a:ext cx="1198961" cy="4432445"/>
          </a:xfrm>
        </p:spPr>
        <p:txBody>
          <a:bodyPr anchor="t">
            <a:normAutofit/>
          </a:bodyPr>
          <a:lstStyle>
            <a:lvl1pPr algn="ctr">
              <a:defRPr sz="3600" baseline="0">
                <a:latin typeface="Optima Bold" panose="02000503060000020004" charset="0"/>
                <a:ea typeface="微软雅黑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7833" y="478271"/>
            <a:ext cx="5410454" cy="5647891"/>
          </a:xfrm>
        </p:spPr>
        <p:txBody>
          <a:bodyPr/>
          <a:lstStyle>
            <a:lvl1pPr>
              <a:defRPr sz="2800" baseline="0">
                <a:latin typeface="Optima" panose="02000503060000020004" charset="0"/>
                <a:ea typeface="黑体" pitchFamily="49" charset="-122"/>
              </a:defRPr>
            </a:lvl1pPr>
            <a:lvl2pPr>
              <a:defRPr sz="2400" baseline="0">
                <a:latin typeface="Optima" panose="02000503060000020004" charset="0"/>
                <a:ea typeface="黑体" pitchFamily="49" charset="-122"/>
              </a:defRPr>
            </a:lvl2pPr>
            <a:lvl3pPr>
              <a:defRPr sz="2000" baseline="0">
                <a:latin typeface="Optima" panose="02000503060000020004" charset="0"/>
                <a:ea typeface="黑体" pitchFamily="49" charset="-122"/>
              </a:defRPr>
            </a:lvl3pPr>
            <a:lvl4pPr>
              <a:defRPr sz="1800" baseline="0">
                <a:latin typeface="Optima" panose="02000503060000020004" charset="0"/>
                <a:ea typeface="黑体" pitchFamily="49" charset="-122"/>
              </a:defRPr>
            </a:lvl4pPr>
            <a:lvl5pPr>
              <a:defRPr sz="1800" baseline="0">
                <a:latin typeface="Optima" panose="02000503060000020004" charset="0"/>
                <a:ea typeface="黑体" pitchFamily="49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3387725" y="6356350"/>
            <a:ext cx="2057400" cy="36512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0" b="1">
                <a:latin typeface="Bell MT" panose="02020503060305020303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11825" y="6356350"/>
            <a:ext cx="3086100" cy="365125"/>
          </a:xfrm>
        </p:spPr>
        <p:txBody>
          <a:bodyPr/>
          <a:lstStyle>
            <a:lvl1pPr eaLnBrk="0" hangingPunct="0">
              <a:defRPr kumimoji="0" b="1" dirty="0">
                <a:latin typeface="华文仿宋" panose="02010600040101010101" charset="-122"/>
                <a:ea typeface="华文仿宋" panose="02010600040101010101" charset="-122"/>
              </a:defRPr>
            </a:lvl1pPr>
          </a:lstStyle>
          <a:p>
            <a:pPr>
              <a:defRPr/>
            </a:pPr>
            <a:r>
              <a:rPr lang="zh-CN" altLang="en-US"/>
              <a:t>何长浩，四川大学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将图片拖动到占位符，或单击添加图标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0" b="1">
                <a:latin typeface="Arial" panose="020B060402020209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0" b="1" dirty="0">
                <a:latin typeface="Arial" panose="020B0604020202090204" pitchFamily="34" charset="0"/>
              </a:defRPr>
            </a:lvl1pPr>
          </a:lstStyle>
          <a:p>
            <a:pPr>
              <a:defRPr/>
            </a:pPr>
            <a:r>
              <a:rPr lang="zh-CN" altLang="en-US"/>
              <a:t>何长浩，四川大学</a:t>
            </a:r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0" b="1"/>
            </a:lvl1pPr>
          </a:lstStyle>
          <a:p>
            <a:pPr>
              <a:defRPr/>
            </a:pPr>
            <a:fld id="{8DF80699-AD82-D74B-95DE-76A26C04922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0" b="1">
                <a:latin typeface="Arial" panose="020B060402020209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0" b="1" dirty="0">
                <a:latin typeface="Arial" panose="020B0604020202090204" pitchFamily="34" charset="0"/>
              </a:defRPr>
            </a:lvl1pPr>
          </a:lstStyle>
          <a:p>
            <a:pPr>
              <a:defRPr/>
            </a:pPr>
            <a:r>
              <a:rPr lang="zh-CN" altLang="en-US"/>
              <a:t>何长浩，四川大学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0" b="1"/>
            </a:lvl1pPr>
          </a:lstStyle>
          <a:p>
            <a:pPr>
              <a:defRPr/>
            </a:pPr>
            <a:fld id="{DE2DF71A-02DD-F24D-8B63-32BBD0B4B6C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0" b="1">
                <a:latin typeface="Arial" panose="020B060402020209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0" b="1" dirty="0">
                <a:latin typeface="Arial" panose="020B0604020202090204" pitchFamily="34" charset="0"/>
              </a:defRPr>
            </a:lvl1pPr>
          </a:lstStyle>
          <a:p>
            <a:pPr>
              <a:defRPr/>
            </a:pPr>
            <a:r>
              <a:rPr lang="zh-CN" altLang="en-US"/>
              <a:t>何长浩，四川大学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0" b="1"/>
            </a:lvl1pPr>
          </a:lstStyle>
          <a:p>
            <a:pPr>
              <a:defRPr/>
            </a:pPr>
            <a:fld id="{B6127578-FEF0-BA48-864A-626FFEA751B2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5"/>
          <p:cNvGraphicFramePr>
            <a:graphicFrameLocks noChangeAspect="1"/>
          </p:cNvGraphicFramePr>
          <p:nvPr userDrawn="1"/>
        </p:nvGraphicFramePr>
        <p:xfrm>
          <a:off x="2325688" y="381000"/>
          <a:ext cx="6818312" cy="153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4" imgW="6819900" imgH="1533525" progId="Paint.Picture">
                  <p:embed/>
                </p:oleObj>
              </mc:Choice>
              <mc:Fallback>
                <p:oleObj r:id="rId14" imgW="6819900" imgH="1533525" progId="Paint.Picture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5688" y="381000"/>
                        <a:ext cx="6818312" cy="1533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17"/>
          <p:cNvSpPr>
            <a:spLocks noChangeArrowheads="1"/>
          </p:cNvSpPr>
          <p:nvPr/>
        </p:nvSpPr>
        <p:spPr bwMode="auto">
          <a:xfrm>
            <a:off x="2743200" y="2133600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endParaRPr lang="zh-CN" altLang="en-US"/>
          </a:p>
        </p:txBody>
      </p:sp>
      <p:sp>
        <p:nvSpPr>
          <p:cNvPr id="1028" name="Rectangle 18"/>
          <p:cNvSpPr>
            <a:spLocks noChangeArrowheads="1"/>
          </p:cNvSpPr>
          <p:nvPr/>
        </p:nvSpPr>
        <p:spPr bwMode="auto">
          <a:xfrm>
            <a:off x="6096000" y="4495800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Calibri" panose="020F0502020204030204" pitchFamily="34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Calibri" panose="020F0502020204030204" pitchFamily="34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Calibri" panose="020F0502020204030204" pitchFamily="34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Calibri" panose="020F0502020204030204" pitchFamily="34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Verdana" panose="020B0804030504040204" pitchFamily="34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Verdana" panose="020B0804030504040204" pitchFamily="34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Verdana" panose="020B0804030504040204" pitchFamily="34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Verdana" panose="020B0804030504040204" pitchFamily="34" charset="0"/>
          <a:ea typeface="宋体" pitchFamily="2" charset="-122"/>
        </a:defRPr>
      </a:lvl9pPr>
    </p:titleStyle>
    <p:bodyStyle>
      <a:lvl1pPr marL="469900" indent="-469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3000" b="1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88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600" b="1">
          <a:solidFill>
            <a:schemeClr val="tx1"/>
          </a:solidFill>
          <a:latin typeface="+mn-lt"/>
          <a:ea typeface="+mn-ea"/>
        </a:defRPr>
      </a:lvl2pPr>
      <a:lvl3pPr marL="1304925" indent="-395605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300" b="1">
          <a:solidFill>
            <a:schemeClr val="tx1"/>
          </a:solidFill>
          <a:latin typeface="+mn-lt"/>
          <a:ea typeface="+mn-ea"/>
        </a:defRPr>
      </a:lvl3pPr>
      <a:lvl4pPr marL="1694180" indent="-3873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 b="1">
          <a:solidFill>
            <a:schemeClr val="tx1"/>
          </a:solidFill>
          <a:latin typeface="+mn-lt"/>
          <a:ea typeface="+mn-ea"/>
        </a:defRPr>
      </a:lvl4pPr>
      <a:lvl5pPr marL="2094230" indent="-39878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b="1">
          <a:solidFill>
            <a:schemeClr val="tx1"/>
          </a:solidFill>
          <a:latin typeface="+mn-lt"/>
          <a:ea typeface="+mn-ea"/>
        </a:defRPr>
      </a:lvl5pPr>
      <a:lvl6pPr marL="2551430" indent="-39878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b="1">
          <a:solidFill>
            <a:schemeClr val="tx1"/>
          </a:solidFill>
          <a:latin typeface="+mn-lt"/>
          <a:ea typeface="+mn-ea"/>
        </a:defRPr>
      </a:lvl6pPr>
      <a:lvl7pPr marL="3008630" indent="-39878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b="1">
          <a:solidFill>
            <a:schemeClr val="tx1"/>
          </a:solidFill>
          <a:latin typeface="+mn-lt"/>
          <a:ea typeface="+mn-ea"/>
        </a:defRPr>
      </a:lvl7pPr>
      <a:lvl8pPr marL="3465830" indent="-39878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b="1">
          <a:solidFill>
            <a:schemeClr val="tx1"/>
          </a:solidFill>
          <a:latin typeface="+mn-lt"/>
          <a:ea typeface="+mn-ea"/>
        </a:defRPr>
      </a:lvl8pPr>
      <a:lvl9pPr marL="3923030" indent="-39878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1331913" y="365125"/>
            <a:ext cx="7183437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331913" y="1927225"/>
            <a:ext cx="7183437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altLang="zh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1" sz="1200" b="0">
                <a:solidFill>
                  <a:prstClr val="black">
                    <a:tint val="75000"/>
                  </a:prstClr>
                </a:solidFill>
                <a:latin typeface="Calibri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kumimoji="1" sz="1200" b="0" dirty="0">
                <a:solidFill>
                  <a:srgbClr val="898989"/>
                </a:solidFill>
                <a:latin typeface="Calibri" panose="020F050202020403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何长浩，四川大学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kumimoji="1" sz="1200" b="0">
                <a:solidFill>
                  <a:srgbClr val="898989"/>
                </a:solidFill>
                <a:latin typeface="Bell MT" panose="02020503060305020303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7A5AA9BE-2217-764E-A7F2-A79F1C0C01F2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微软雅黑" pitchFamily="34" charset="-122"/>
          <a:ea typeface="微软雅黑" pitchFamily="34" charset="-122"/>
          <a:cs typeface="微软雅黑" pitchFamily="34" charset="-122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软雅黑" pitchFamily="34" charset="-122"/>
          <a:ea typeface="微软雅黑" pitchFamily="34" charset="-122"/>
          <a:cs typeface="微软雅黑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软雅黑" pitchFamily="34" charset="-122"/>
          <a:ea typeface="微软雅黑" pitchFamily="34" charset="-122"/>
          <a:cs typeface="微软雅黑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软雅黑" pitchFamily="34" charset="-122"/>
          <a:ea typeface="微软雅黑" pitchFamily="34" charset="-122"/>
          <a:cs typeface="微软雅黑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软雅黑" pitchFamily="34" charset="-122"/>
          <a:ea typeface="微软雅黑" pitchFamily="34" charset="-122"/>
          <a:cs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软雅黑" charset="-122"/>
          <a:ea typeface="微软雅黑" charset="-122"/>
          <a:cs typeface="微软雅黑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软雅黑" charset="-122"/>
          <a:ea typeface="微软雅黑" charset="-122"/>
          <a:cs typeface="微软雅黑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软雅黑" charset="-122"/>
          <a:ea typeface="微软雅黑" charset="-122"/>
          <a:cs typeface="微软雅黑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软雅黑" charset="-122"/>
          <a:ea typeface="微软雅黑" charset="-122"/>
          <a:cs typeface="微软雅黑" charset="-122"/>
        </a:defRPr>
      </a:lvl9pPr>
    </p:titleStyle>
    <p:bodyStyle>
      <a:lvl1pPr marL="454025" indent="-45402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ZapfDingbatsITC" panose="05020102010704020609"/>
        <a:buChar char="❖"/>
        <a:defRPr sz="2800" kern="1200">
          <a:solidFill>
            <a:schemeClr val="tx1"/>
          </a:solidFill>
          <a:latin typeface="黑体" pitchFamily="49" charset="-122"/>
          <a:ea typeface="黑体" pitchFamily="49" charset="-122"/>
          <a:cs typeface="黑体" pitchFamily="49" charset="-122"/>
        </a:defRPr>
      </a:lvl1pPr>
      <a:lvl2pPr marL="846455" indent="-38925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ZapfDingbatsITC" panose="05020102010704020609"/>
        <a:buChar char="✤"/>
        <a:defRPr sz="2400" kern="1200">
          <a:solidFill>
            <a:schemeClr val="tx1"/>
          </a:solidFill>
          <a:latin typeface="黑体" pitchFamily="49" charset="-122"/>
          <a:ea typeface="黑体" pitchFamily="49" charset="-122"/>
          <a:cs typeface="黑体" pitchFamily="49" charset="-122"/>
        </a:defRPr>
      </a:lvl2pPr>
      <a:lvl3pPr marL="1114425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LucidaGrande" panose="020B0600040502020204" pitchFamily="34" charset="0"/>
        <a:buChar char="•"/>
        <a:defRPr sz="2000" kern="1200">
          <a:solidFill>
            <a:schemeClr val="tx1"/>
          </a:solidFill>
          <a:latin typeface="黑体" pitchFamily="49" charset="-122"/>
          <a:ea typeface="黑体" pitchFamily="49" charset="-122"/>
          <a:cs typeface="黑体" pitchFamily="49" charset="-122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ZapfDingbatsITC" panose="05020102010704020609"/>
        <a:buChar char="❖"/>
        <a:defRPr kern="1200">
          <a:solidFill>
            <a:schemeClr val="tx1"/>
          </a:solidFill>
          <a:latin typeface="黑体" pitchFamily="49" charset="-122"/>
          <a:ea typeface="黑体" pitchFamily="49" charset="-122"/>
          <a:cs typeface="黑体" pitchFamily="49" charset="-122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ZapfDingbatsITC" panose="05020102010704020609"/>
        <a:buChar char="❖"/>
        <a:defRPr kern="1200">
          <a:solidFill>
            <a:schemeClr val="tx1"/>
          </a:solidFill>
          <a:latin typeface="黑体" pitchFamily="49" charset="-122"/>
          <a:ea typeface="黑体" pitchFamily="49" charset="-122"/>
          <a:cs typeface="黑体" pitchFamily="49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png"/><Relationship Id="rId4" Type="http://schemas.openxmlformats.org/officeDocument/2006/relationships/image" Target="../media/image3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Relationship Id="rId5" Type="http://schemas.openxmlformats.org/officeDocument/2006/relationships/image" Target="../media/image44.png"/><Relationship Id="rId4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5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44.png"/><Relationship Id="rId5" Type="http://schemas.openxmlformats.org/officeDocument/2006/relationships/image" Target="../media/image38.emf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18.xml"/><Relationship Id="rId7" Type="http://schemas.openxmlformats.org/officeDocument/2006/relationships/image" Target="../media/image44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38.emf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emf"/><Relationship Id="rId5" Type="http://schemas.openxmlformats.org/officeDocument/2006/relationships/image" Target="../media/image46.png"/><Relationship Id="rId4" Type="http://schemas.openxmlformats.org/officeDocument/2006/relationships/image" Target="../media/image5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tif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svg"/><Relationship Id="rId3" Type="http://schemas.openxmlformats.org/officeDocument/2006/relationships/tags" Target="../tags/tag6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27.png"/><Relationship Id="rId2" Type="http://schemas.openxmlformats.org/officeDocument/2006/relationships/tags" Target="../tags/tag5.xml"/><Relationship Id="rId16" Type="http://schemas.openxmlformats.org/officeDocument/2006/relationships/image" Target="../media/image31.svg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4.xml"/><Relationship Id="rId11" Type="http://schemas.microsoft.com/office/2007/relationships/hdphoto" Target="../media/hdphoto2.wdp"/><Relationship Id="rId5" Type="http://schemas.openxmlformats.org/officeDocument/2006/relationships/tags" Target="../tags/tag8.xml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tags" Target="../tags/tag7.xml"/><Relationship Id="rId9" Type="http://schemas.openxmlformats.org/officeDocument/2006/relationships/image" Target="../media/image25.sv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4.png"/><Relationship Id="rId18" Type="http://schemas.openxmlformats.org/officeDocument/2006/relationships/image" Target="../media/image36.png"/><Relationship Id="rId3" Type="http://schemas.openxmlformats.org/officeDocument/2006/relationships/tags" Target="../tags/tag11.xml"/><Relationship Id="rId7" Type="http://schemas.openxmlformats.org/officeDocument/2006/relationships/image" Target="../media/image24.png"/><Relationship Id="rId12" Type="http://schemas.microsoft.com/office/2007/relationships/hdphoto" Target="../media/hdphoto2.wdp"/><Relationship Id="rId17" Type="http://schemas.openxmlformats.org/officeDocument/2006/relationships/image" Target="../media/image29.png"/><Relationship Id="rId2" Type="http://schemas.openxmlformats.org/officeDocument/2006/relationships/tags" Target="../tags/tag10.xml"/><Relationship Id="rId16" Type="http://schemas.openxmlformats.org/officeDocument/2006/relationships/image" Target="../media/image28.svg"/><Relationship Id="rId1" Type="http://schemas.openxmlformats.org/officeDocument/2006/relationships/tags" Target="../tags/tag9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27.png"/><Relationship Id="rId10" Type="http://schemas.openxmlformats.org/officeDocument/2006/relationships/image" Target="../media/image33.svg"/><Relationship Id="rId19" Type="http://schemas.openxmlformats.org/officeDocument/2006/relationships/image" Target="../media/image37.svg"/><Relationship Id="rId4" Type="http://schemas.openxmlformats.org/officeDocument/2006/relationships/tags" Target="../tags/tag12.xml"/><Relationship Id="rId9" Type="http://schemas.openxmlformats.org/officeDocument/2006/relationships/image" Target="../media/image32.png"/><Relationship Id="rId14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标题 1"/>
          <p:cNvSpPr>
            <a:spLocks noGrp="1"/>
          </p:cNvSpPr>
          <p:nvPr>
            <p:ph type="ctrTitle"/>
          </p:nvPr>
        </p:nvSpPr>
        <p:spPr>
          <a:xfrm>
            <a:off x="0" y="1819275"/>
            <a:ext cx="9144000" cy="1774825"/>
          </a:xfrm>
        </p:spPr>
        <p:txBody>
          <a:bodyPr anchor="ctr"/>
          <a:lstStyle/>
          <a:p>
            <a:pPr eaLnBrk="1" hangingPunct="1">
              <a:lnSpc>
                <a:spcPct val="120000"/>
              </a:lnSpc>
            </a:pPr>
            <a:r>
              <a:rPr kumimoji="1"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Bootstrapping Multi-view Learning for Test-time </a:t>
            </a:r>
            <a:br>
              <a:rPr kumimoji="1"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Noisy Correspondence</a:t>
            </a:r>
            <a:endParaRPr kumimoji="1"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0" name="副标题 3"/>
          <p:cNvSpPr>
            <a:spLocks noGrp="1"/>
          </p:cNvSpPr>
          <p:nvPr>
            <p:ph type="subTitle" idx="1"/>
          </p:nvPr>
        </p:nvSpPr>
        <p:spPr>
          <a:xfrm>
            <a:off x="299884" y="3613764"/>
            <a:ext cx="8544232" cy="1325563"/>
          </a:xfrm>
        </p:spPr>
        <p:txBody>
          <a:bodyPr anchor="ctr"/>
          <a:lstStyle/>
          <a:p>
            <a:pPr eaLnBrk="1" hangingPunct="1"/>
            <a:r>
              <a:rPr kumimoji="1" lang="en-US" altLang="zh-CN" sz="2000" b="1" dirty="0">
                <a:latin typeface="Optima Bold" panose="02000503060000020004" charset="0"/>
                <a:ea typeface="微软雅黑" pitchFamily="34" charset="-122"/>
              </a:rPr>
              <a:t>Changhao He, Di</a:t>
            </a:r>
            <a:r>
              <a:rPr kumimoji="1" lang="zh-CN" altLang="en-US" sz="2000" b="1" dirty="0">
                <a:latin typeface="Optima Bold" panose="02000503060000020004" charset="0"/>
                <a:ea typeface="微软雅黑" pitchFamily="34" charset="-122"/>
              </a:rPr>
              <a:t> </a:t>
            </a:r>
            <a:r>
              <a:rPr kumimoji="1" lang="en-US" altLang="zh-CN" sz="2000" b="1" dirty="0">
                <a:latin typeface="Optima Bold" panose="02000503060000020004" charset="0"/>
                <a:ea typeface="微软雅黑" pitchFamily="34" charset="-122"/>
              </a:rPr>
              <a:t>Xue, Shuxian Li, Yanji Hao, Xi</a:t>
            </a:r>
            <a:r>
              <a:rPr kumimoji="1" lang="zh-CN" altLang="en-US" sz="2000" b="1" dirty="0">
                <a:latin typeface="Optima Bold" panose="02000503060000020004" charset="0"/>
                <a:ea typeface="微软雅黑" pitchFamily="34" charset="-122"/>
              </a:rPr>
              <a:t> </a:t>
            </a:r>
            <a:r>
              <a:rPr kumimoji="1" lang="en-US" altLang="zh-CN" sz="2000" b="1" dirty="0">
                <a:latin typeface="Optima Bold" panose="02000503060000020004" charset="0"/>
                <a:ea typeface="微软雅黑" pitchFamily="34" charset="-122"/>
              </a:rPr>
              <a:t>Peng, Peng Hu#</a:t>
            </a:r>
          </a:p>
          <a:p>
            <a:pPr eaLnBrk="1" hangingPunct="1"/>
            <a:r>
              <a:rPr kumimoji="1" lang="en" altLang="zh-CN" sz="1400" b="1" dirty="0"/>
              <a:t>Sichuan University</a:t>
            </a:r>
            <a:r>
              <a:rPr kumimoji="1" lang="zh-CN" altLang="en-US" sz="1400" b="1" dirty="0"/>
              <a:t>，</a:t>
            </a:r>
            <a:r>
              <a:rPr kumimoji="1" lang="en" altLang="zh-CN" sz="1400" b="1" dirty="0"/>
              <a:t>AVIC Chengdu Aircraft Design &amp; Research Institute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5D33BC1-2B03-429E-F7DA-127891DE3730}"/>
              </a:ext>
            </a:extLst>
          </p:cNvPr>
          <p:cNvSpPr txBox="1"/>
          <p:nvPr/>
        </p:nvSpPr>
        <p:spPr>
          <a:xfrm>
            <a:off x="3709424" y="5156473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400" dirty="0">
                <a:latin typeface="Optima Bold" panose="02000503060000020004" charset="0"/>
                <a:ea typeface="微软雅黑" pitchFamily="34" charset="-122"/>
              </a:rPr>
              <a:t>CVPR</a:t>
            </a:r>
            <a:r>
              <a:rPr kumimoji="1" lang="zh-CN" altLang="en-US" sz="2400" dirty="0">
                <a:latin typeface="Optima Bold" panose="02000503060000020004" charset="0"/>
                <a:ea typeface="微软雅黑" pitchFamily="34" charset="-122"/>
              </a:rPr>
              <a:t> </a:t>
            </a:r>
            <a:r>
              <a:rPr kumimoji="1" lang="en-US" altLang="zh-CN" sz="2400" dirty="0">
                <a:latin typeface="Optima Bold" panose="02000503060000020004" charset="0"/>
                <a:ea typeface="微软雅黑" pitchFamily="34" charset="-122"/>
              </a:rPr>
              <a:t>2026</a:t>
            </a:r>
            <a:endParaRPr kumimoji="1" lang="en" altLang="zh-CN" sz="2400" dirty="0">
              <a:latin typeface="Optima Bold" panose="02000503060000020004" charset="0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619E2-80CE-1A8E-2734-BF01236CC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7FE853-8CC5-6E53-9C6D-183B10CF3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Method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C9266FD-9B68-467D-6645-0618AC60D0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7B3E427-E04B-C948-9913-50EC9A363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87" y="4938419"/>
            <a:ext cx="2914953" cy="5098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F7518C5-5B1F-96D5-A39D-B265F9C66C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46" t="35117" r="2064" b="41653"/>
          <a:stretch/>
        </p:blipFill>
        <p:spPr>
          <a:xfrm>
            <a:off x="866701" y="5685916"/>
            <a:ext cx="2518723" cy="1111759"/>
          </a:xfrm>
          <a:prstGeom prst="rect">
            <a:avLst/>
          </a:prstGeom>
        </p:spPr>
      </p:pic>
      <p:sp>
        <p:nvSpPr>
          <p:cNvPr id="16" name="内容占位符 1">
            <a:extLst>
              <a:ext uri="{FF2B5EF4-FFF2-40B4-BE49-F238E27FC236}">
                <a16:creationId xmlns:a16="http://schemas.microsoft.com/office/drawing/2014/main" id="{8262ED4F-4834-87AA-9EBC-F81B9A66DC0F}"/>
              </a:ext>
            </a:extLst>
          </p:cNvPr>
          <p:cNvSpPr txBox="1">
            <a:spLocks/>
          </p:cNvSpPr>
          <p:nvPr/>
        </p:nvSpPr>
        <p:spPr bwMode="auto">
          <a:xfrm>
            <a:off x="124152" y="4448767"/>
            <a:ext cx="3374025" cy="39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4025" indent="-454025" algn="l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ZapfDingbatsITC"/>
              <a:buChar char="❖"/>
              <a:defRPr sz="24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804863" indent="-350838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  <a:tabLst/>
              <a:defRPr sz="20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2pPr>
            <a:lvl3pPr marL="1114425" indent="-227013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LucidaGrande" panose="020B06000405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3pPr>
            <a:lvl4pPr marL="16002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4pPr>
            <a:lvl5pPr marL="20574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1" lang="en-US" altLang="zh-CN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kumimoji="1" lang="zh-CN" altLang="en-US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View-specific Feature</a:t>
            </a:r>
          </a:p>
        </p:txBody>
      </p:sp>
      <p:sp>
        <p:nvSpPr>
          <p:cNvPr id="20" name="右大括号 19">
            <a:extLst>
              <a:ext uri="{FF2B5EF4-FFF2-40B4-BE49-F238E27FC236}">
                <a16:creationId xmlns:a16="http://schemas.microsoft.com/office/drawing/2014/main" id="{15AC12E9-6B13-E3C2-5AC7-325EB6D46986}"/>
              </a:ext>
            </a:extLst>
          </p:cNvPr>
          <p:cNvSpPr/>
          <p:nvPr/>
        </p:nvSpPr>
        <p:spPr>
          <a:xfrm rot="16200000">
            <a:off x="1975703" y="4416593"/>
            <a:ext cx="149734" cy="2213137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58BE373-C55A-D06E-3FF1-774BBF9F58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2" b="24422"/>
          <a:stretch/>
        </p:blipFill>
        <p:spPr>
          <a:xfrm>
            <a:off x="50220" y="1078933"/>
            <a:ext cx="9078498" cy="334081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AAEBFA6-061A-ACBF-F5AB-B7681C0D3636}"/>
              </a:ext>
            </a:extLst>
          </p:cNvPr>
          <p:cNvSpPr/>
          <p:nvPr/>
        </p:nvSpPr>
        <p:spPr bwMode="auto">
          <a:xfrm>
            <a:off x="3594970" y="1790162"/>
            <a:ext cx="1954061" cy="2502067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3B67C7B-9476-005E-E096-4750C738030C}"/>
              </a:ext>
            </a:extLst>
          </p:cNvPr>
          <p:cNvSpPr/>
          <p:nvPr/>
        </p:nvSpPr>
        <p:spPr bwMode="auto">
          <a:xfrm>
            <a:off x="5549031" y="3284317"/>
            <a:ext cx="3382027" cy="1037730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673EF59-EC16-C18B-B6AE-A1DA325E82BC}"/>
              </a:ext>
            </a:extLst>
          </p:cNvPr>
          <p:cNvSpPr/>
          <p:nvPr/>
        </p:nvSpPr>
        <p:spPr bwMode="auto">
          <a:xfrm>
            <a:off x="38790" y="3429000"/>
            <a:ext cx="1104210" cy="86322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6FB0205-E88D-5AEA-C14C-6D38D58F9653}"/>
              </a:ext>
            </a:extLst>
          </p:cNvPr>
          <p:cNvSpPr/>
          <p:nvPr/>
        </p:nvSpPr>
        <p:spPr bwMode="auto">
          <a:xfrm>
            <a:off x="1992850" y="3406139"/>
            <a:ext cx="1779049" cy="86322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31C9AB5-F639-B287-F5EE-80A50AA594C0}"/>
              </a:ext>
            </a:extLst>
          </p:cNvPr>
          <p:cNvSpPr/>
          <p:nvPr/>
        </p:nvSpPr>
        <p:spPr bwMode="auto">
          <a:xfrm>
            <a:off x="1136020" y="2861862"/>
            <a:ext cx="849849" cy="521415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73F0328-4F49-DB0E-B317-CE3751CAB9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54"/>
          <a:stretch/>
        </p:blipFill>
        <p:spPr>
          <a:xfrm>
            <a:off x="4985857" y="4807310"/>
            <a:ext cx="3291442" cy="2017783"/>
          </a:xfrm>
          <a:prstGeom prst="rect">
            <a:avLst/>
          </a:prstGeom>
        </p:spPr>
      </p:pic>
      <p:sp>
        <p:nvSpPr>
          <p:cNvPr id="17" name="内容占位符 1">
            <a:extLst>
              <a:ext uri="{FF2B5EF4-FFF2-40B4-BE49-F238E27FC236}">
                <a16:creationId xmlns:a16="http://schemas.microsoft.com/office/drawing/2014/main" id="{86FC8DAA-F6CE-E2D9-C0A3-5CBBE51FB0FE}"/>
              </a:ext>
            </a:extLst>
          </p:cNvPr>
          <p:cNvSpPr txBox="1">
            <a:spLocks/>
          </p:cNvSpPr>
          <p:nvPr/>
        </p:nvSpPr>
        <p:spPr bwMode="auto">
          <a:xfrm>
            <a:off x="4430101" y="4419751"/>
            <a:ext cx="4589747" cy="39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4025" indent="-454025" algn="l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ZapfDingbatsITC"/>
              <a:buChar char="❖"/>
              <a:defRPr sz="24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804863" indent="-350838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  <a:tabLst/>
              <a:defRPr sz="20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2pPr>
            <a:lvl3pPr marL="1114425" indent="-227013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LucidaGrande" panose="020B06000405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3pPr>
            <a:lvl4pPr marL="16002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4pPr>
            <a:lvl5pPr marL="20574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1" lang="en-US" altLang="zh-CN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kumimoji="1" lang="zh-CN" altLang="en-US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Intra-view prediction uncertainty</a:t>
            </a:r>
          </a:p>
        </p:txBody>
      </p:sp>
    </p:spTree>
    <p:extLst>
      <p:ext uri="{BB962C8B-B14F-4D97-AF65-F5344CB8AC3E}">
        <p14:creationId xmlns:p14="http://schemas.microsoft.com/office/powerpoint/2010/main" val="2873660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619E2-80CE-1A8E-2734-BF01236CC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图片 349">
            <a:extLst>
              <a:ext uri="{FF2B5EF4-FFF2-40B4-BE49-F238E27FC236}">
                <a16:creationId xmlns:a16="http://schemas.microsoft.com/office/drawing/2014/main" id="{214D81ED-3949-8ED6-5F50-AB53370789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2" b="24422"/>
          <a:stretch/>
        </p:blipFill>
        <p:spPr>
          <a:xfrm>
            <a:off x="50220" y="1078933"/>
            <a:ext cx="9078498" cy="334081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E7FE853-8CC5-6E53-9C6D-183B10CF3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Method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C9266FD-9B68-467D-6645-0618AC60D0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8AA7715-4632-F43F-92A5-2749A0B33F70}"/>
              </a:ext>
            </a:extLst>
          </p:cNvPr>
          <p:cNvSpPr/>
          <p:nvPr/>
        </p:nvSpPr>
        <p:spPr bwMode="auto">
          <a:xfrm>
            <a:off x="3594970" y="1790162"/>
            <a:ext cx="1954061" cy="2502067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EB0A810-A6DE-2682-EFBB-8383F9E21CDB}"/>
              </a:ext>
            </a:extLst>
          </p:cNvPr>
          <p:cNvSpPr/>
          <p:nvPr/>
        </p:nvSpPr>
        <p:spPr bwMode="auto">
          <a:xfrm>
            <a:off x="5549031" y="3284317"/>
            <a:ext cx="3382027" cy="1037730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DE5AECC-507D-1D93-CC81-AAB01DCC13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86"/>
          <a:stretch/>
        </p:blipFill>
        <p:spPr>
          <a:xfrm>
            <a:off x="699975" y="4816481"/>
            <a:ext cx="3475908" cy="2041519"/>
          </a:xfrm>
          <a:prstGeom prst="rect">
            <a:avLst/>
          </a:prstGeom>
        </p:spPr>
      </p:pic>
      <p:sp>
        <p:nvSpPr>
          <p:cNvPr id="7" name="内容占位符 1">
            <a:extLst>
              <a:ext uri="{FF2B5EF4-FFF2-40B4-BE49-F238E27FC236}">
                <a16:creationId xmlns:a16="http://schemas.microsoft.com/office/drawing/2014/main" id="{B659B0FC-8CF5-4D01-6CEF-ADA311EBB664}"/>
              </a:ext>
            </a:extLst>
          </p:cNvPr>
          <p:cNvSpPr txBox="1">
            <a:spLocks/>
          </p:cNvSpPr>
          <p:nvPr/>
        </p:nvSpPr>
        <p:spPr bwMode="auto">
          <a:xfrm>
            <a:off x="124152" y="4448767"/>
            <a:ext cx="4447848" cy="39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4025" indent="-454025" algn="l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ZapfDingbatsITC"/>
              <a:buChar char="❖"/>
              <a:defRPr sz="24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804863" indent="-350838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  <a:tabLst/>
              <a:defRPr sz="20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2pPr>
            <a:lvl3pPr marL="1114425" indent="-227013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LucidaGrande" panose="020B06000405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3pPr>
            <a:lvl4pPr marL="16002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4pPr>
            <a:lvl5pPr marL="20574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1" lang="en-US" altLang="zh-CN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kumimoji="1" lang="zh-CN" altLang="en-US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Inter-view prediction discrepancy</a:t>
            </a:r>
          </a:p>
        </p:txBody>
      </p:sp>
    </p:spTree>
    <p:extLst>
      <p:ext uri="{BB962C8B-B14F-4D97-AF65-F5344CB8AC3E}">
        <p14:creationId xmlns:p14="http://schemas.microsoft.com/office/powerpoint/2010/main" val="636231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619E2-80CE-1A8E-2734-BF01236CC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图片 349">
            <a:extLst>
              <a:ext uri="{FF2B5EF4-FFF2-40B4-BE49-F238E27FC236}">
                <a16:creationId xmlns:a16="http://schemas.microsoft.com/office/drawing/2014/main" id="{214D81ED-3949-8ED6-5F50-AB53370789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2" b="24422"/>
          <a:stretch/>
        </p:blipFill>
        <p:spPr>
          <a:xfrm>
            <a:off x="50220" y="1078933"/>
            <a:ext cx="9078498" cy="334081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E7FE853-8CC5-6E53-9C6D-183B10CF3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Method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C9266FD-9B68-467D-6645-0618AC60D0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1F82784-0F74-4EEC-9AD7-F2FB022B88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1" b="20965"/>
          <a:stretch/>
        </p:blipFill>
        <p:spPr>
          <a:xfrm>
            <a:off x="4976071" y="5461123"/>
            <a:ext cx="3954987" cy="10232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49EFDF7-2C11-A0B3-6F71-39BED79E2E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86"/>
          <a:stretch/>
        </p:blipFill>
        <p:spPr>
          <a:xfrm>
            <a:off x="699975" y="4816481"/>
            <a:ext cx="3475908" cy="2041519"/>
          </a:xfrm>
          <a:prstGeom prst="rect">
            <a:avLst/>
          </a:prstGeom>
        </p:spPr>
      </p:pic>
      <p:sp>
        <p:nvSpPr>
          <p:cNvPr id="8" name="内容占位符 1">
            <a:extLst>
              <a:ext uri="{FF2B5EF4-FFF2-40B4-BE49-F238E27FC236}">
                <a16:creationId xmlns:a16="http://schemas.microsoft.com/office/drawing/2014/main" id="{68040334-973B-8814-B15D-C0FC28AFA88B}"/>
              </a:ext>
            </a:extLst>
          </p:cNvPr>
          <p:cNvSpPr txBox="1">
            <a:spLocks/>
          </p:cNvSpPr>
          <p:nvPr/>
        </p:nvSpPr>
        <p:spPr bwMode="auto">
          <a:xfrm>
            <a:off x="124152" y="4448767"/>
            <a:ext cx="4447848" cy="39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4025" indent="-454025" algn="l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ZapfDingbatsITC"/>
              <a:buChar char="❖"/>
              <a:defRPr sz="24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804863" indent="-350838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  <a:tabLst/>
              <a:defRPr sz="20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2pPr>
            <a:lvl3pPr marL="1114425" indent="-227013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LucidaGrande" panose="020B06000405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3pPr>
            <a:lvl4pPr marL="16002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4pPr>
            <a:lvl5pPr marL="20574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1" lang="en-US" altLang="zh-CN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kumimoji="1" lang="zh-CN" altLang="en-US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Inter-view prediction discrepancy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A4147AD-903C-AEB9-FBC9-BFBB5A2BD32D}"/>
              </a:ext>
            </a:extLst>
          </p:cNvPr>
          <p:cNvSpPr/>
          <p:nvPr/>
        </p:nvSpPr>
        <p:spPr bwMode="auto">
          <a:xfrm>
            <a:off x="3594970" y="3429000"/>
            <a:ext cx="1954061" cy="86322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7E7261A-C5FB-8C51-B76D-9CCF1A1096E7}"/>
              </a:ext>
            </a:extLst>
          </p:cNvPr>
          <p:cNvSpPr/>
          <p:nvPr/>
        </p:nvSpPr>
        <p:spPr bwMode="auto">
          <a:xfrm>
            <a:off x="5549031" y="3284317"/>
            <a:ext cx="3382027" cy="1037730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1CFC7BD2-9652-103D-E8F8-55304A4A3E05}"/>
              </a:ext>
            </a:extLst>
          </p:cNvPr>
          <p:cNvSpPr/>
          <p:nvPr/>
        </p:nvSpPr>
        <p:spPr bwMode="auto">
          <a:xfrm>
            <a:off x="3389617" y="1696081"/>
            <a:ext cx="2364766" cy="1867743"/>
          </a:xfrm>
          <a:prstGeom prst="ellipse">
            <a:avLst/>
          </a:prstGeom>
          <a:noFill/>
          <a:ln w="19050">
            <a:solidFill>
              <a:srgbClr val="C0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4" name="内容占位符 1">
            <a:extLst>
              <a:ext uri="{FF2B5EF4-FFF2-40B4-BE49-F238E27FC236}">
                <a16:creationId xmlns:a16="http://schemas.microsoft.com/office/drawing/2014/main" id="{52E1F17D-9B9C-5417-D2B2-22F8D76CC5B6}"/>
              </a:ext>
            </a:extLst>
          </p:cNvPr>
          <p:cNvSpPr txBox="1">
            <a:spLocks/>
          </p:cNvSpPr>
          <p:nvPr/>
        </p:nvSpPr>
        <p:spPr bwMode="auto">
          <a:xfrm>
            <a:off x="4680870" y="5007204"/>
            <a:ext cx="4447848" cy="39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4025" indent="-454025" algn="l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ZapfDingbatsITC"/>
              <a:buChar char="❖"/>
              <a:defRPr sz="24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804863" indent="-350838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  <a:tabLst/>
              <a:defRPr sz="20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2pPr>
            <a:lvl3pPr marL="1114425" indent="-227013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LucidaGrande" panose="020B06000405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3pPr>
            <a:lvl4pPr marL="16002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4pPr>
            <a:lvl5pPr marL="20574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1" lang="en-US" altLang="zh-CN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Bootstrapped Supervision Loss</a:t>
            </a:r>
          </a:p>
        </p:txBody>
      </p:sp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13DC9972-1593-8960-648F-F9252485B426}"/>
              </a:ext>
            </a:extLst>
          </p:cNvPr>
          <p:cNvCxnSpPr>
            <a:stCxn id="12" idx="4"/>
          </p:cNvCxnSpPr>
          <p:nvPr/>
        </p:nvCxnSpPr>
        <p:spPr>
          <a:xfrm>
            <a:off x="4572000" y="3563824"/>
            <a:ext cx="1182383" cy="144338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180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619E2-80CE-1A8E-2734-BF01236CC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15">
            <a:extLst>
              <a:ext uri="{FF2B5EF4-FFF2-40B4-BE49-F238E27FC236}">
                <a16:creationId xmlns:a16="http://schemas.microsoft.com/office/drawing/2014/main" id="{DCEF4FA0-FA0F-67D2-F700-B5F4CADD8E2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72882" y="4493860"/>
            <a:ext cx="4520802" cy="1867743"/>
          </a:xfrm>
          <a:prstGeom prst="roundRect">
            <a:avLst>
              <a:gd name="adj" fmla="val 4367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altLang="zh-CN" dirty="0">
              <a:solidFill>
                <a:srgbClr val="C00000"/>
              </a:solidFill>
              <a:ea typeface="等线" panose="02010600030101010101" pitchFamily="2" charset="-122"/>
              <a:sym typeface="+mn-lt"/>
            </a:endParaRPr>
          </a:p>
        </p:txBody>
      </p:sp>
      <p:pic>
        <p:nvPicPr>
          <p:cNvPr id="350" name="图片 349">
            <a:extLst>
              <a:ext uri="{FF2B5EF4-FFF2-40B4-BE49-F238E27FC236}">
                <a16:creationId xmlns:a16="http://schemas.microsoft.com/office/drawing/2014/main" id="{214D81ED-3949-8ED6-5F50-AB53370789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2" b="24422"/>
          <a:stretch/>
        </p:blipFill>
        <p:spPr>
          <a:xfrm>
            <a:off x="50220" y="1078933"/>
            <a:ext cx="9078498" cy="334081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E7FE853-8CC5-6E53-9C6D-183B10CF3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Method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C9266FD-9B68-467D-6645-0618AC60D0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1F82784-0F74-4EEC-9AD7-F2FB022B88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1" b="20965"/>
          <a:stretch/>
        </p:blipFill>
        <p:spPr>
          <a:xfrm>
            <a:off x="469610" y="5058032"/>
            <a:ext cx="3954987" cy="1023257"/>
          </a:xfrm>
          <a:prstGeom prst="rect">
            <a:avLst/>
          </a:prstGeom>
        </p:spPr>
      </p:pic>
      <p:sp>
        <p:nvSpPr>
          <p:cNvPr id="12" name="椭圆 11">
            <a:extLst>
              <a:ext uri="{FF2B5EF4-FFF2-40B4-BE49-F238E27FC236}">
                <a16:creationId xmlns:a16="http://schemas.microsoft.com/office/drawing/2014/main" id="{1CFC7BD2-9652-103D-E8F8-55304A4A3E05}"/>
              </a:ext>
            </a:extLst>
          </p:cNvPr>
          <p:cNvSpPr/>
          <p:nvPr/>
        </p:nvSpPr>
        <p:spPr bwMode="auto">
          <a:xfrm>
            <a:off x="3389617" y="1696081"/>
            <a:ext cx="2364766" cy="1867743"/>
          </a:xfrm>
          <a:prstGeom prst="ellipse">
            <a:avLst/>
          </a:prstGeom>
          <a:noFill/>
          <a:ln w="19050">
            <a:solidFill>
              <a:srgbClr val="C0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内容占位符 1">
            <a:extLst>
              <a:ext uri="{FF2B5EF4-FFF2-40B4-BE49-F238E27FC236}">
                <a16:creationId xmlns:a16="http://schemas.microsoft.com/office/drawing/2014/main" id="{EB295D01-98A7-045D-ECCA-BF9977D14E39}"/>
              </a:ext>
            </a:extLst>
          </p:cNvPr>
          <p:cNvSpPr txBox="1">
            <a:spLocks/>
          </p:cNvSpPr>
          <p:nvPr/>
        </p:nvSpPr>
        <p:spPr bwMode="auto">
          <a:xfrm>
            <a:off x="223180" y="4580221"/>
            <a:ext cx="4447848" cy="39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4025" indent="-454025" algn="l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ZapfDingbatsITC"/>
              <a:buChar char="❖"/>
              <a:defRPr sz="24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804863" indent="-350838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  <a:tabLst/>
              <a:defRPr sz="20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2pPr>
            <a:lvl3pPr marL="1114425" indent="-227013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LucidaGrande" panose="020B06000405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3pPr>
            <a:lvl4pPr marL="16002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4pPr>
            <a:lvl5pPr marL="20574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1" lang="en-US" altLang="zh-CN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Bootstrapped Supervision Loss</a:t>
            </a:r>
          </a:p>
        </p:txBody>
      </p:sp>
    </p:spTree>
    <p:extLst>
      <p:ext uri="{BB962C8B-B14F-4D97-AF65-F5344CB8AC3E}">
        <p14:creationId xmlns:p14="http://schemas.microsoft.com/office/powerpoint/2010/main" val="646850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619E2-80CE-1A8E-2734-BF01236CC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5">
            <a:extLst>
              <a:ext uri="{FF2B5EF4-FFF2-40B4-BE49-F238E27FC236}">
                <a16:creationId xmlns:a16="http://schemas.microsoft.com/office/drawing/2014/main" id="{3A72A1AF-24DF-8366-2F37-378E68CE5DC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845376" y="4493859"/>
            <a:ext cx="3674156" cy="1233327"/>
          </a:xfrm>
          <a:prstGeom prst="roundRect">
            <a:avLst>
              <a:gd name="adj" fmla="val 4367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altLang="zh-CN" dirty="0">
              <a:solidFill>
                <a:srgbClr val="C00000"/>
              </a:solidFill>
              <a:ea typeface="等线" panose="02010600030101010101" pitchFamily="2" charset="-122"/>
              <a:sym typeface="+mn-lt"/>
            </a:endParaRPr>
          </a:p>
        </p:txBody>
      </p:sp>
      <p:sp>
        <p:nvSpPr>
          <p:cNvPr id="17" name="矩形: 圆角 15">
            <a:extLst>
              <a:ext uri="{FF2B5EF4-FFF2-40B4-BE49-F238E27FC236}">
                <a16:creationId xmlns:a16="http://schemas.microsoft.com/office/drawing/2014/main" id="{DCEF4FA0-FA0F-67D2-F700-B5F4CADD8E2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72882" y="4493860"/>
            <a:ext cx="4520802" cy="1867743"/>
          </a:xfrm>
          <a:prstGeom prst="roundRect">
            <a:avLst>
              <a:gd name="adj" fmla="val 4367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altLang="zh-CN" dirty="0">
              <a:solidFill>
                <a:srgbClr val="C00000"/>
              </a:solidFill>
              <a:ea typeface="等线" panose="02010600030101010101" pitchFamily="2" charset="-122"/>
              <a:sym typeface="+mn-lt"/>
            </a:endParaRPr>
          </a:p>
        </p:txBody>
      </p:sp>
      <p:pic>
        <p:nvPicPr>
          <p:cNvPr id="350" name="图片 349">
            <a:extLst>
              <a:ext uri="{FF2B5EF4-FFF2-40B4-BE49-F238E27FC236}">
                <a16:creationId xmlns:a16="http://schemas.microsoft.com/office/drawing/2014/main" id="{214D81ED-3949-8ED6-5F50-AB53370789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2" b="24422"/>
          <a:stretch/>
        </p:blipFill>
        <p:spPr>
          <a:xfrm>
            <a:off x="50220" y="1078933"/>
            <a:ext cx="9078498" cy="334081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E7FE853-8CC5-6E53-9C6D-183B10CF3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Method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C9266FD-9B68-467D-6645-0618AC60D0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1F82784-0F74-4EEC-9AD7-F2FB022B88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1" b="20965"/>
          <a:stretch/>
        </p:blipFill>
        <p:spPr>
          <a:xfrm>
            <a:off x="469610" y="5058032"/>
            <a:ext cx="3954987" cy="1023257"/>
          </a:xfrm>
          <a:prstGeom prst="rect">
            <a:avLst/>
          </a:prstGeom>
        </p:spPr>
      </p:pic>
      <p:sp>
        <p:nvSpPr>
          <p:cNvPr id="12" name="椭圆 11">
            <a:extLst>
              <a:ext uri="{FF2B5EF4-FFF2-40B4-BE49-F238E27FC236}">
                <a16:creationId xmlns:a16="http://schemas.microsoft.com/office/drawing/2014/main" id="{1CFC7BD2-9652-103D-E8F8-55304A4A3E05}"/>
              </a:ext>
            </a:extLst>
          </p:cNvPr>
          <p:cNvSpPr/>
          <p:nvPr/>
        </p:nvSpPr>
        <p:spPr bwMode="auto">
          <a:xfrm>
            <a:off x="3886606" y="3190289"/>
            <a:ext cx="5168087" cy="1233328"/>
          </a:xfrm>
          <a:prstGeom prst="ellipse">
            <a:avLst/>
          </a:prstGeom>
          <a:noFill/>
          <a:ln w="19050">
            <a:solidFill>
              <a:srgbClr val="C0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9955BB-3D94-8B26-BA0D-F2D4E8B564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0"/>
          <a:stretch/>
        </p:blipFill>
        <p:spPr>
          <a:xfrm>
            <a:off x="5277143" y="4971671"/>
            <a:ext cx="2522215" cy="755515"/>
          </a:xfrm>
          <a:prstGeom prst="rect">
            <a:avLst/>
          </a:prstGeom>
        </p:spPr>
      </p:pic>
      <p:sp>
        <p:nvSpPr>
          <p:cNvPr id="11" name="内容占位符 1">
            <a:extLst>
              <a:ext uri="{FF2B5EF4-FFF2-40B4-BE49-F238E27FC236}">
                <a16:creationId xmlns:a16="http://schemas.microsoft.com/office/drawing/2014/main" id="{EB295D01-98A7-045D-ECCA-BF9977D14E39}"/>
              </a:ext>
            </a:extLst>
          </p:cNvPr>
          <p:cNvSpPr txBox="1">
            <a:spLocks/>
          </p:cNvSpPr>
          <p:nvPr/>
        </p:nvSpPr>
        <p:spPr bwMode="auto">
          <a:xfrm>
            <a:off x="223180" y="4580221"/>
            <a:ext cx="4447848" cy="39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4025" indent="-454025" algn="l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ZapfDingbatsITC"/>
              <a:buChar char="❖"/>
              <a:defRPr sz="24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804863" indent="-350838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  <a:tabLst/>
              <a:defRPr sz="20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2pPr>
            <a:lvl3pPr marL="1114425" indent="-227013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LucidaGrande" panose="020B06000405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3pPr>
            <a:lvl4pPr marL="16002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4pPr>
            <a:lvl5pPr marL="20574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1" lang="en-US" altLang="zh-CN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Bootstrapped Supervision Loss</a:t>
            </a:r>
          </a:p>
        </p:txBody>
      </p:sp>
      <p:sp>
        <p:nvSpPr>
          <p:cNvPr id="13" name="内容占位符 1">
            <a:extLst>
              <a:ext uri="{FF2B5EF4-FFF2-40B4-BE49-F238E27FC236}">
                <a16:creationId xmlns:a16="http://schemas.microsoft.com/office/drawing/2014/main" id="{3A066799-95EF-7DCE-131E-60C93DDA0DE1}"/>
              </a:ext>
            </a:extLst>
          </p:cNvPr>
          <p:cNvSpPr txBox="1">
            <a:spLocks/>
          </p:cNvSpPr>
          <p:nvPr/>
        </p:nvSpPr>
        <p:spPr bwMode="auto">
          <a:xfrm>
            <a:off x="4918330" y="4499986"/>
            <a:ext cx="4447848" cy="39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4025" indent="-454025" algn="l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ZapfDingbatsITC"/>
              <a:buChar char="❖"/>
              <a:defRPr sz="24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804863" indent="-350838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  <a:tabLst/>
              <a:defRPr sz="20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2pPr>
            <a:lvl3pPr marL="1114425" indent="-227013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LucidaGrande" panose="020B06000405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3pPr>
            <a:lvl4pPr marL="16002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4pPr>
            <a:lvl5pPr marL="20574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1" lang="en-US" altLang="zh-CN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 Loss</a:t>
            </a:r>
          </a:p>
        </p:txBody>
      </p:sp>
    </p:spTree>
    <p:extLst>
      <p:ext uri="{BB962C8B-B14F-4D97-AF65-F5344CB8AC3E}">
        <p14:creationId xmlns:p14="http://schemas.microsoft.com/office/powerpoint/2010/main" val="3338752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619E2-80CE-1A8E-2734-BF01236CC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5">
            <a:extLst>
              <a:ext uri="{FF2B5EF4-FFF2-40B4-BE49-F238E27FC236}">
                <a16:creationId xmlns:a16="http://schemas.microsoft.com/office/drawing/2014/main" id="{510DAD42-CD69-1F74-6236-44BD9BAD17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845376" y="5840495"/>
            <a:ext cx="3674156" cy="905509"/>
          </a:xfrm>
          <a:prstGeom prst="roundRect">
            <a:avLst>
              <a:gd name="adj" fmla="val 4367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altLang="zh-CN" dirty="0">
              <a:solidFill>
                <a:srgbClr val="C00000"/>
              </a:solidFill>
              <a:ea typeface="等线" panose="02010600030101010101" pitchFamily="2" charset="-122"/>
              <a:sym typeface="+mn-lt"/>
            </a:endParaRPr>
          </a:p>
        </p:txBody>
      </p:sp>
      <p:sp>
        <p:nvSpPr>
          <p:cNvPr id="18" name="矩形: 圆角 15">
            <a:extLst>
              <a:ext uri="{FF2B5EF4-FFF2-40B4-BE49-F238E27FC236}">
                <a16:creationId xmlns:a16="http://schemas.microsoft.com/office/drawing/2014/main" id="{3A72A1AF-24DF-8366-2F37-378E68CE5DC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845376" y="4493859"/>
            <a:ext cx="3674156" cy="1233327"/>
          </a:xfrm>
          <a:prstGeom prst="roundRect">
            <a:avLst>
              <a:gd name="adj" fmla="val 4367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altLang="zh-CN" dirty="0">
              <a:solidFill>
                <a:srgbClr val="C00000"/>
              </a:solidFill>
              <a:ea typeface="等线" panose="02010600030101010101" pitchFamily="2" charset="-122"/>
              <a:sym typeface="+mn-lt"/>
            </a:endParaRPr>
          </a:p>
        </p:txBody>
      </p:sp>
      <p:sp>
        <p:nvSpPr>
          <p:cNvPr id="17" name="矩形: 圆角 15">
            <a:extLst>
              <a:ext uri="{FF2B5EF4-FFF2-40B4-BE49-F238E27FC236}">
                <a16:creationId xmlns:a16="http://schemas.microsoft.com/office/drawing/2014/main" id="{DCEF4FA0-FA0F-67D2-F700-B5F4CADD8E2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72882" y="4493860"/>
            <a:ext cx="4520802" cy="1867743"/>
          </a:xfrm>
          <a:prstGeom prst="roundRect">
            <a:avLst>
              <a:gd name="adj" fmla="val 4367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altLang="zh-CN" dirty="0">
              <a:solidFill>
                <a:srgbClr val="C00000"/>
              </a:solidFill>
              <a:ea typeface="等线" panose="02010600030101010101" pitchFamily="2" charset="-122"/>
              <a:sym typeface="+mn-lt"/>
            </a:endParaRPr>
          </a:p>
        </p:txBody>
      </p:sp>
      <p:pic>
        <p:nvPicPr>
          <p:cNvPr id="350" name="图片 349">
            <a:extLst>
              <a:ext uri="{FF2B5EF4-FFF2-40B4-BE49-F238E27FC236}">
                <a16:creationId xmlns:a16="http://schemas.microsoft.com/office/drawing/2014/main" id="{214D81ED-3949-8ED6-5F50-AB53370789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2" b="24422"/>
          <a:stretch/>
        </p:blipFill>
        <p:spPr>
          <a:xfrm>
            <a:off x="50220" y="1078933"/>
            <a:ext cx="9078498" cy="334081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E7FE853-8CC5-6E53-9C6D-183B10CF3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Method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C9266FD-9B68-467D-6645-0618AC60D0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1F82784-0F74-4EEC-9AD7-F2FB022B88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1" b="20965"/>
          <a:stretch/>
        </p:blipFill>
        <p:spPr>
          <a:xfrm>
            <a:off x="469610" y="5058032"/>
            <a:ext cx="3954987" cy="10232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39955BB-3D94-8B26-BA0D-F2D4E8B564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0"/>
          <a:stretch/>
        </p:blipFill>
        <p:spPr>
          <a:xfrm>
            <a:off x="5277143" y="4971671"/>
            <a:ext cx="2522215" cy="75551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A109C51-19B9-E8FB-74AC-4EFCC2167A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143" y="6226635"/>
            <a:ext cx="2058081" cy="461048"/>
          </a:xfrm>
          <a:prstGeom prst="rect">
            <a:avLst/>
          </a:prstGeom>
        </p:spPr>
      </p:pic>
      <p:sp>
        <p:nvSpPr>
          <p:cNvPr id="11" name="内容占位符 1">
            <a:extLst>
              <a:ext uri="{FF2B5EF4-FFF2-40B4-BE49-F238E27FC236}">
                <a16:creationId xmlns:a16="http://schemas.microsoft.com/office/drawing/2014/main" id="{EB295D01-98A7-045D-ECCA-BF9977D14E39}"/>
              </a:ext>
            </a:extLst>
          </p:cNvPr>
          <p:cNvSpPr txBox="1">
            <a:spLocks/>
          </p:cNvSpPr>
          <p:nvPr/>
        </p:nvSpPr>
        <p:spPr bwMode="auto">
          <a:xfrm>
            <a:off x="223180" y="4580221"/>
            <a:ext cx="4447848" cy="39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4025" indent="-454025" algn="l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ZapfDingbatsITC"/>
              <a:buChar char="❖"/>
              <a:defRPr sz="24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804863" indent="-350838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  <a:tabLst/>
              <a:defRPr sz="20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2pPr>
            <a:lvl3pPr marL="1114425" indent="-227013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LucidaGrande" panose="020B06000405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3pPr>
            <a:lvl4pPr marL="16002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4pPr>
            <a:lvl5pPr marL="20574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1" lang="en-US" altLang="zh-CN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Bootstrapped Supervision Loss</a:t>
            </a:r>
          </a:p>
        </p:txBody>
      </p:sp>
      <p:sp>
        <p:nvSpPr>
          <p:cNvPr id="13" name="内容占位符 1">
            <a:extLst>
              <a:ext uri="{FF2B5EF4-FFF2-40B4-BE49-F238E27FC236}">
                <a16:creationId xmlns:a16="http://schemas.microsoft.com/office/drawing/2014/main" id="{3A066799-95EF-7DCE-131E-60C93DDA0DE1}"/>
              </a:ext>
            </a:extLst>
          </p:cNvPr>
          <p:cNvSpPr txBox="1">
            <a:spLocks/>
          </p:cNvSpPr>
          <p:nvPr/>
        </p:nvSpPr>
        <p:spPr bwMode="auto">
          <a:xfrm>
            <a:off x="4918330" y="4499986"/>
            <a:ext cx="4447848" cy="39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4025" indent="-454025" algn="l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ZapfDingbatsITC"/>
              <a:buChar char="❖"/>
              <a:defRPr sz="24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804863" indent="-350838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  <a:tabLst/>
              <a:defRPr sz="20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2pPr>
            <a:lvl3pPr marL="1114425" indent="-227013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LucidaGrande" panose="020B06000405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3pPr>
            <a:lvl4pPr marL="16002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4pPr>
            <a:lvl5pPr marL="20574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1" lang="en-US" altLang="zh-CN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 Loss</a:t>
            </a:r>
          </a:p>
        </p:txBody>
      </p:sp>
      <p:sp>
        <p:nvSpPr>
          <p:cNvPr id="15" name="内容占位符 1">
            <a:extLst>
              <a:ext uri="{FF2B5EF4-FFF2-40B4-BE49-F238E27FC236}">
                <a16:creationId xmlns:a16="http://schemas.microsoft.com/office/drawing/2014/main" id="{E76C67AD-5238-6BAC-F64A-8B0DBA198CB0}"/>
              </a:ext>
            </a:extLst>
          </p:cNvPr>
          <p:cNvSpPr txBox="1">
            <a:spLocks/>
          </p:cNvSpPr>
          <p:nvPr/>
        </p:nvSpPr>
        <p:spPr bwMode="auto">
          <a:xfrm>
            <a:off x="4918330" y="5835185"/>
            <a:ext cx="4447848" cy="39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4025" indent="-454025" algn="l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ZapfDingbatsITC"/>
              <a:buChar char="❖"/>
              <a:defRPr sz="24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804863" indent="-350838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  <a:tabLst/>
              <a:defRPr sz="20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2pPr>
            <a:lvl3pPr marL="1114425" indent="-227013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LucidaGrande" panose="020B06000405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3pPr>
            <a:lvl4pPr marL="16002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4pPr>
            <a:lvl5pPr marL="20574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1" lang="en-US" altLang="zh-CN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Overall Loss</a:t>
            </a:r>
          </a:p>
        </p:txBody>
      </p:sp>
    </p:spTree>
    <p:extLst>
      <p:ext uri="{BB962C8B-B14F-4D97-AF65-F5344CB8AC3E}">
        <p14:creationId xmlns:p14="http://schemas.microsoft.com/office/powerpoint/2010/main" val="2312624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30940-A7BA-27B4-B4FE-44EFAB86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7FF6F0-1B20-B3D8-E2FF-0394C821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Experiment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B5B23E-C6A1-5D70-CB87-26B29BDD04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25F4030-EA10-337B-1E4E-5FDEE9D17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" y="1522324"/>
            <a:ext cx="6312868" cy="5326249"/>
          </a:xfrm>
          <a:prstGeom prst="rect">
            <a:avLst/>
          </a:prstGeom>
        </p:spPr>
      </p:pic>
      <p:sp>
        <p:nvSpPr>
          <p:cNvPr id="9" name="圆角矩形 8">
            <a:extLst>
              <a:ext uri="{FF2B5EF4-FFF2-40B4-BE49-F238E27FC236}">
                <a16:creationId xmlns:a16="http://schemas.microsoft.com/office/drawing/2014/main" id="{7E49CF31-5E47-A3F6-78FF-80843F98961E}"/>
              </a:ext>
            </a:extLst>
          </p:cNvPr>
          <p:cNvSpPr/>
          <p:nvPr/>
        </p:nvSpPr>
        <p:spPr bwMode="auto">
          <a:xfrm>
            <a:off x="667555" y="3260658"/>
            <a:ext cx="5677865" cy="185841"/>
          </a:xfrm>
          <a:prstGeom prst="roundRect">
            <a:avLst/>
          </a:prstGeom>
          <a:noFill/>
          <a:ln w="28575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4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CABD1EFC-8F90-599C-A953-A5BE0F4885AA}"/>
              </a:ext>
            </a:extLst>
          </p:cNvPr>
          <p:cNvCxnSpPr>
            <a:cxnSpLocks/>
          </p:cNvCxnSpPr>
          <p:nvPr/>
        </p:nvCxnSpPr>
        <p:spPr>
          <a:xfrm flipV="1">
            <a:off x="6440212" y="3203200"/>
            <a:ext cx="0" cy="2897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6FC4BC41-F358-3B65-5BDE-888CCCE294EA}"/>
              </a:ext>
            </a:extLst>
          </p:cNvPr>
          <p:cNvSpPr txBox="1"/>
          <p:nvPr/>
        </p:nvSpPr>
        <p:spPr>
          <a:xfrm>
            <a:off x="6431930" y="3214086"/>
            <a:ext cx="491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  <a:highlight>
                  <a:srgbClr val="0F3381"/>
                </a:highlight>
                <a:latin typeface="Kaiti SC" panose="02010600040101010101" pitchFamily="2" charset="-122"/>
                <a:ea typeface="Kaiti SC" panose="02010600040101010101" pitchFamily="2" charset="-122"/>
              </a:rPr>
              <a:t>3.07</a:t>
            </a:r>
            <a:endParaRPr kumimoji="1" lang="zh-CN" altLang="en-US" sz="1400" dirty="0">
              <a:solidFill>
                <a:schemeClr val="bg1"/>
              </a:solidFill>
              <a:highlight>
                <a:srgbClr val="0F3381"/>
              </a:highlight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B40B9B21-594C-17A9-6BB9-B7833E122522}"/>
              </a:ext>
            </a:extLst>
          </p:cNvPr>
          <p:cNvCxnSpPr>
            <a:cxnSpLocks/>
          </p:cNvCxnSpPr>
          <p:nvPr/>
        </p:nvCxnSpPr>
        <p:spPr>
          <a:xfrm flipV="1">
            <a:off x="6426722" y="4894962"/>
            <a:ext cx="0" cy="2897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FC55C0A4-696D-FDBA-48F6-5B72F03B7FB4}"/>
              </a:ext>
            </a:extLst>
          </p:cNvPr>
          <p:cNvSpPr txBox="1"/>
          <p:nvPr/>
        </p:nvSpPr>
        <p:spPr>
          <a:xfrm>
            <a:off x="6418440" y="4905848"/>
            <a:ext cx="491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  <a:highlight>
                  <a:srgbClr val="0F3381"/>
                </a:highlight>
                <a:latin typeface="Kaiti SC" panose="02010600040101010101" pitchFamily="2" charset="-122"/>
                <a:ea typeface="Kaiti SC" panose="02010600040101010101" pitchFamily="2" charset="-122"/>
              </a:rPr>
              <a:t>5.53</a:t>
            </a:r>
            <a:endParaRPr kumimoji="1" lang="zh-CN" altLang="en-US" sz="1400" dirty="0">
              <a:solidFill>
                <a:schemeClr val="bg1"/>
              </a:solidFill>
              <a:highlight>
                <a:srgbClr val="0F3381"/>
              </a:highlight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17" name="直线箭头连接符 16">
            <a:extLst>
              <a:ext uri="{FF2B5EF4-FFF2-40B4-BE49-F238E27FC236}">
                <a16:creationId xmlns:a16="http://schemas.microsoft.com/office/drawing/2014/main" id="{C8E04D12-A39C-96BA-2689-810405086949}"/>
              </a:ext>
            </a:extLst>
          </p:cNvPr>
          <p:cNvCxnSpPr>
            <a:cxnSpLocks/>
          </p:cNvCxnSpPr>
          <p:nvPr/>
        </p:nvCxnSpPr>
        <p:spPr>
          <a:xfrm flipV="1">
            <a:off x="6426722" y="6529910"/>
            <a:ext cx="0" cy="2897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1E4FD8E7-D0D6-AC9D-C98D-1FA1C8EB11A4}"/>
              </a:ext>
            </a:extLst>
          </p:cNvPr>
          <p:cNvSpPr txBox="1"/>
          <p:nvPr/>
        </p:nvSpPr>
        <p:spPr>
          <a:xfrm>
            <a:off x="6418440" y="6540796"/>
            <a:ext cx="491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  <a:highlight>
                  <a:srgbClr val="0F3381"/>
                </a:highlight>
                <a:latin typeface="Kaiti SC" panose="02010600040101010101" pitchFamily="2" charset="-122"/>
                <a:ea typeface="Kaiti SC" panose="02010600040101010101" pitchFamily="2" charset="-122"/>
              </a:rPr>
              <a:t>7.28</a:t>
            </a:r>
            <a:endParaRPr kumimoji="1" lang="zh-CN" altLang="en-US" sz="1400" dirty="0">
              <a:solidFill>
                <a:schemeClr val="bg1"/>
              </a:solidFill>
              <a:highlight>
                <a:srgbClr val="0F3381"/>
              </a:highlight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70816D45-362E-8C6E-3D8B-EC2C8507F86E}"/>
              </a:ext>
            </a:extLst>
          </p:cNvPr>
          <p:cNvSpPr/>
          <p:nvPr/>
        </p:nvSpPr>
        <p:spPr bwMode="auto">
          <a:xfrm>
            <a:off x="667554" y="4928427"/>
            <a:ext cx="5677865" cy="185841"/>
          </a:xfrm>
          <a:prstGeom prst="roundRect">
            <a:avLst/>
          </a:prstGeom>
          <a:noFill/>
          <a:ln w="28575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4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ABB44F8A-75B0-330C-9142-64C6A322CE8B}"/>
              </a:ext>
            </a:extLst>
          </p:cNvPr>
          <p:cNvSpPr/>
          <p:nvPr/>
        </p:nvSpPr>
        <p:spPr bwMode="auto">
          <a:xfrm>
            <a:off x="667553" y="6581870"/>
            <a:ext cx="5677865" cy="185841"/>
          </a:xfrm>
          <a:prstGeom prst="roundRect">
            <a:avLst/>
          </a:prstGeom>
          <a:noFill/>
          <a:ln w="28575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4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3" name="内容占位符 1">
            <a:extLst>
              <a:ext uri="{FF2B5EF4-FFF2-40B4-BE49-F238E27FC236}">
                <a16:creationId xmlns:a16="http://schemas.microsoft.com/office/drawing/2014/main" id="{777C4862-8156-95EC-E698-024E9413E599}"/>
              </a:ext>
            </a:extLst>
          </p:cNvPr>
          <p:cNvSpPr txBox="1">
            <a:spLocks/>
          </p:cNvSpPr>
          <p:nvPr/>
        </p:nvSpPr>
        <p:spPr bwMode="auto">
          <a:xfrm>
            <a:off x="-1" y="1103599"/>
            <a:ext cx="8316093" cy="39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4025" indent="-454025" algn="l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ZapfDingbatsITC"/>
              <a:buChar char="❖"/>
              <a:defRPr sz="24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804863" indent="-350838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  <a:tabLst/>
              <a:defRPr sz="20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2pPr>
            <a:lvl3pPr marL="1114425" indent="-227013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LucidaGrande" panose="020B06000405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3pPr>
            <a:lvl4pPr marL="16002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4pPr>
            <a:lvl5pPr marL="20574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1" lang="en-US" altLang="zh-CN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Performance under Test-time Noisy Correspondence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55548A9-DB34-5718-1DC0-763F439BCDBC}"/>
              </a:ext>
            </a:extLst>
          </p:cNvPr>
          <p:cNvSpPr txBox="1"/>
          <p:nvPr/>
        </p:nvSpPr>
        <p:spPr>
          <a:xfrm>
            <a:off x="7071219" y="3652833"/>
            <a:ext cx="19537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400" dirty="0">
                <a:solidFill>
                  <a:srgbClr val="C00000"/>
                </a:solidFill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rPr>
              <a:t>Consistent robustness across noise ratio</a:t>
            </a:r>
            <a:r>
              <a:rPr lang="en-US" altLang="zh-CN" sz="2400" dirty="0">
                <a:solidFill>
                  <a:srgbClr val="C00000"/>
                </a:solidFill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rPr>
              <a:t>s</a:t>
            </a:r>
            <a:r>
              <a:rPr lang="zh-CN" altLang="en-US" sz="2400" dirty="0">
                <a:solidFill>
                  <a:srgbClr val="C00000"/>
                </a:solidFill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1611136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30940-A7BA-27B4-B4FE-44EFAB86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7FF6F0-1B20-B3D8-E2FF-0394C821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Experiment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B5B23E-C6A1-5D70-CB87-26B29BDD04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3DDCC74-7B90-8B74-5035-DC99FCEC6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61" y="1495049"/>
            <a:ext cx="6424271" cy="5330778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26E9DC53-B487-C0AB-1EC6-C06E45E3726C}"/>
              </a:ext>
            </a:extLst>
          </p:cNvPr>
          <p:cNvSpPr/>
          <p:nvPr/>
        </p:nvSpPr>
        <p:spPr bwMode="auto">
          <a:xfrm>
            <a:off x="667555" y="3254830"/>
            <a:ext cx="5848859" cy="151656"/>
          </a:xfrm>
          <a:prstGeom prst="roundRect">
            <a:avLst/>
          </a:prstGeom>
          <a:noFill/>
          <a:ln w="28575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4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41F4123D-46D7-5ECD-975E-2A5D28D4B4CF}"/>
              </a:ext>
            </a:extLst>
          </p:cNvPr>
          <p:cNvCxnSpPr>
            <a:cxnSpLocks/>
          </p:cNvCxnSpPr>
          <p:nvPr/>
        </p:nvCxnSpPr>
        <p:spPr>
          <a:xfrm flipV="1">
            <a:off x="6603502" y="3163187"/>
            <a:ext cx="0" cy="2897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C334A0CA-FE47-FEFA-5A20-6D001D282240}"/>
              </a:ext>
            </a:extLst>
          </p:cNvPr>
          <p:cNvSpPr txBox="1"/>
          <p:nvPr/>
        </p:nvSpPr>
        <p:spPr>
          <a:xfrm>
            <a:off x="6595220" y="3174073"/>
            <a:ext cx="491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  <a:highlight>
                  <a:srgbClr val="0F3381"/>
                </a:highlight>
                <a:latin typeface="Kaiti SC" panose="02010600040101010101" pitchFamily="2" charset="-122"/>
                <a:ea typeface="Kaiti SC" panose="02010600040101010101" pitchFamily="2" charset="-122"/>
              </a:rPr>
              <a:t>5.28</a:t>
            </a:r>
            <a:endParaRPr kumimoji="1" lang="zh-CN" altLang="en-US" sz="1400" dirty="0">
              <a:solidFill>
                <a:schemeClr val="bg1"/>
              </a:solidFill>
              <a:highlight>
                <a:srgbClr val="0F3381"/>
              </a:highlight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57361001-961C-DD11-B816-576A04EF14BB}"/>
              </a:ext>
            </a:extLst>
          </p:cNvPr>
          <p:cNvCxnSpPr>
            <a:cxnSpLocks/>
          </p:cNvCxnSpPr>
          <p:nvPr/>
        </p:nvCxnSpPr>
        <p:spPr>
          <a:xfrm flipV="1">
            <a:off x="6590012" y="4854949"/>
            <a:ext cx="0" cy="2897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E08CCBD3-F0E6-ECE9-9D02-498114431DB9}"/>
              </a:ext>
            </a:extLst>
          </p:cNvPr>
          <p:cNvSpPr txBox="1"/>
          <p:nvPr/>
        </p:nvSpPr>
        <p:spPr>
          <a:xfrm>
            <a:off x="6581730" y="4865835"/>
            <a:ext cx="491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  <a:highlight>
                  <a:srgbClr val="0F3381"/>
                </a:highlight>
                <a:latin typeface="Kaiti SC" panose="02010600040101010101" pitchFamily="2" charset="-122"/>
                <a:ea typeface="Kaiti SC" panose="02010600040101010101" pitchFamily="2" charset="-122"/>
              </a:rPr>
              <a:t>6.68</a:t>
            </a:r>
            <a:endParaRPr kumimoji="1" lang="zh-CN" altLang="en-US" sz="1400" dirty="0">
              <a:solidFill>
                <a:schemeClr val="bg1"/>
              </a:solidFill>
              <a:highlight>
                <a:srgbClr val="0F3381"/>
              </a:highlight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8BBDB16D-E86A-F888-4B2F-0ECBEF6A09E2}"/>
              </a:ext>
            </a:extLst>
          </p:cNvPr>
          <p:cNvCxnSpPr>
            <a:cxnSpLocks/>
          </p:cNvCxnSpPr>
          <p:nvPr/>
        </p:nvCxnSpPr>
        <p:spPr>
          <a:xfrm flipV="1">
            <a:off x="6590012" y="6489897"/>
            <a:ext cx="0" cy="2897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5B4EBA06-2003-69AD-BA99-F2B3B0F3E96E}"/>
              </a:ext>
            </a:extLst>
          </p:cNvPr>
          <p:cNvSpPr txBox="1"/>
          <p:nvPr/>
        </p:nvSpPr>
        <p:spPr>
          <a:xfrm>
            <a:off x="6581730" y="6500783"/>
            <a:ext cx="491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  <a:highlight>
                  <a:srgbClr val="0F3381"/>
                </a:highlight>
                <a:latin typeface="Kaiti SC" panose="02010600040101010101" pitchFamily="2" charset="-122"/>
                <a:ea typeface="Kaiti SC" panose="02010600040101010101" pitchFamily="2" charset="-122"/>
              </a:rPr>
              <a:t>6.51</a:t>
            </a:r>
            <a:endParaRPr kumimoji="1" lang="zh-CN" altLang="en-US" sz="1400" dirty="0">
              <a:solidFill>
                <a:schemeClr val="bg1"/>
              </a:solidFill>
              <a:highlight>
                <a:srgbClr val="0F3381"/>
              </a:highlight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10FF35BF-15E7-98D7-F013-53307A0F7AF7}"/>
              </a:ext>
            </a:extLst>
          </p:cNvPr>
          <p:cNvSpPr/>
          <p:nvPr/>
        </p:nvSpPr>
        <p:spPr bwMode="auto">
          <a:xfrm>
            <a:off x="667554" y="4922598"/>
            <a:ext cx="5848859" cy="151657"/>
          </a:xfrm>
          <a:prstGeom prst="roundRect">
            <a:avLst/>
          </a:prstGeom>
          <a:noFill/>
          <a:ln w="28575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4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88EE9995-971B-49A6-8FF0-533D8B5AC247}"/>
              </a:ext>
            </a:extLst>
          </p:cNvPr>
          <p:cNvSpPr/>
          <p:nvPr/>
        </p:nvSpPr>
        <p:spPr bwMode="auto">
          <a:xfrm>
            <a:off x="667553" y="6576041"/>
            <a:ext cx="5848859" cy="151657"/>
          </a:xfrm>
          <a:prstGeom prst="roundRect">
            <a:avLst/>
          </a:prstGeom>
          <a:noFill/>
          <a:ln w="28575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4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6" name="内容占位符 1">
            <a:extLst>
              <a:ext uri="{FF2B5EF4-FFF2-40B4-BE49-F238E27FC236}">
                <a16:creationId xmlns:a16="http://schemas.microsoft.com/office/drawing/2014/main" id="{EDBF7602-93E7-E9C6-5FE9-F1E7CB48D632}"/>
              </a:ext>
            </a:extLst>
          </p:cNvPr>
          <p:cNvSpPr txBox="1">
            <a:spLocks/>
          </p:cNvSpPr>
          <p:nvPr/>
        </p:nvSpPr>
        <p:spPr bwMode="auto">
          <a:xfrm>
            <a:off x="-1" y="1103599"/>
            <a:ext cx="8316093" cy="39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4025" indent="-454025" algn="l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ZapfDingbatsITC"/>
              <a:buChar char="❖"/>
              <a:defRPr sz="24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804863" indent="-350838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  <a:tabLst/>
              <a:defRPr sz="20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2pPr>
            <a:lvl3pPr marL="1114425" indent="-227013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LucidaGrande" panose="020B06000405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3pPr>
            <a:lvl4pPr marL="16002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4pPr>
            <a:lvl5pPr marL="20574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1" lang="en-US" altLang="zh-CN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Performance under Test-time Noisy Correspondence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009FB35-6101-2500-0126-FDC17B985AEB}"/>
              </a:ext>
            </a:extLst>
          </p:cNvPr>
          <p:cNvSpPr txBox="1"/>
          <p:nvPr/>
        </p:nvSpPr>
        <p:spPr>
          <a:xfrm>
            <a:off x="7071219" y="3652833"/>
            <a:ext cx="19537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400" dirty="0">
                <a:solidFill>
                  <a:srgbClr val="C00000"/>
                </a:solidFill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rPr>
              <a:t>Consistent robustness across noise ratio</a:t>
            </a:r>
            <a:r>
              <a:rPr lang="en-US" altLang="zh-CN" sz="2400" dirty="0">
                <a:solidFill>
                  <a:srgbClr val="C00000"/>
                </a:solidFill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rPr>
              <a:t>s</a:t>
            </a:r>
            <a:r>
              <a:rPr lang="zh-CN" altLang="en-US" sz="2400" dirty="0">
                <a:solidFill>
                  <a:srgbClr val="C00000"/>
                </a:solidFill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58770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30940-A7BA-27B4-B4FE-44EFAB86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7FF6F0-1B20-B3D8-E2FF-0394C821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Experiment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B5B23E-C6A1-5D70-CB87-26B29BDD04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F519CF7-6180-F62D-5AB6-D9A5B3361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78" y="1560017"/>
            <a:ext cx="4309503" cy="23151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DE017C6-6364-01F1-D8A5-7B1C17E695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60017"/>
            <a:ext cx="4309503" cy="2315118"/>
          </a:xfrm>
          <a:prstGeom prst="rect">
            <a:avLst/>
          </a:prstGeom>
        </p:spPr>
      </p:pic>
      <p:sp>
        <p:nvSpPr>
          <p:cNvPr id="17" name="内容占位符 1">
            <a:extLst>
              <a:ext uri="{FF2B5EF4-FFF2-40B4-BE49-F238E27FC236}">
                <a16:creationId xmlns:a16="http://schemas.microsoft.com/office/drawing/2014/main" id="{FA066D1B-2E22-5093-FADC-AE21F03C7286}"/>
              </a:ext>
            </a:extLst>
          </p:cNvPr>
          <p:cNvSpPr txBox="1">
            <a:spLocks/>
          </p:cNvSpPr>
          <p:nvPr/>
        </p:nvSpPr>
        <p:spPr bwMode="auto">
          <a:xfrm>
            <a:off x="-1" y="1103599"/>
            <a:ext cx="8316093" cy="39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4025" indent="-454025" algn="l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ZapfDingbatsITC"/>
              <a:buChar char="❖"/>
              <a:defRPr sz="24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804863" indent="-350838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  <a:tabLst/>
              <a:defRPr sz="20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2pPr>
            <a:lvl3pPr marL="1114425" indent="-227013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LucidaGrande" panose="020B06000405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3pPr>
            <a:lvl4pPr marL="16002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4pPr>
            <a:lvl5pPr marL="20574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1" lang="en-US" altLang="zh-CN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Performance under varying noise levels</a:t>
            </a:r>
          </a:p>
          <a:p>
            <a:pPr lvl="0">
              <a:defRPr/>
            </a:pPr>
            <a:endParaRPr kumimoji="1" lang="en-US" altLang="zh-CN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A1AB3F1-EFB0-0206-2AA7-3F480FEF7CED}"/>
              </a:ext>
            </a:extLst>
          </p:cNvPr>
          <p:cNvSpPr txBox="1"/>
          <p:nvPr/>
        </p:nvSpPr>
        <p:spPr>
          <a:xfrm>
            <a:off x="69021" y="6196521"/>
            <a:ext cx="90059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2000" dirty="0"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rPr>
              <a:t>Performance advantage </a:t>
            </a:r>
            <a:r>
              <a:rPr lang="en" altLang="zh-CN" sz="2000" u="sng" dirty="0">
                <a:solidFill>
                  <a:srgbClr val="C00000"/>
                </a:solidFill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rPr>
              <a:t>becomes more pronounced </a:t>
            </a:r>
            <a:r>
              <a:rPr lang="en" altLang="zh-CN" sz="2000" dirty="0"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rPr>
              <a:t>as TNC noise </a:t>
            </a:r>
            <a:r>
              <a:rPr lang="en" altLang="zh-CN" sz="2000" u="sng" dirty="0">
                <a:solidFill>
                  <a:srgbClr val="C00000"/>
                </a:solidFill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rPr>
              <a:t>increases</a:t>
            </a:r>
            <a:endParaRPr lang="zh-CN" altLang="en-US" sz="2000" u="sng" dirty="0">
              <a:solidFill>
                <a:srgbClr val="C00000"/>
              </a:solidFill>
              <a:latin typeface="Hannotate SC" panose="03000500000000000000" pitchFamily="66" charset="-122"/>
              <a:ea typeface="Hannotate SC" panose="03000500000000000000" pitchFamily="66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0537095A-E7BF-DC4F-9C91-CC45C1ED2A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78" y="3881403"/>
            <a:ext cx="4309503" cy="22781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166DFE4-864F-67FB-0689-D600A9D1E8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81402"/>
            <a:ext cx="4309503" cy="231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5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30940-A7BA-27B4-B4FE-44EFAB86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54C7B65-9C70-5EDF-4EE3-454269ECF0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" y="1604826"/>
            <a:ext cx="6246311" cy="5253174"/>
          </a:xfrm>
          <a:prstGeom prst="rect">
            <a:avLst/>
          </a:prstGeom>
        </p:spPr>
      </p:pic>
      <p:sp>
        <p:nvSpPr>
          <p:cNvPr id="12" name="矩形: 圆角 15">
            <a:extLst>
              <a:ext uri="{FF2B5EF4-FFF2-40B4-BE49-F238E27FC236}">
                <a16:creationId xmlns:a16="http://schemas.microsoft.com/office/drawing/2014/main" id="{97C6D26E-AF3D-6B1B-D7F2-D315DEDBBD8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334786" y="4423013"/>
            <a:ext cx="2690152" cy="1409755"/>
          </a:xfrm>
          <a:prstGeom prst="roundRect">
            <a:avLst>
              <a:gd name="adj" fmla="val 4367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altLang="zh-CN" dirty="0">
              <a:solidFill>
                <a:srgbClr val="C00000"/>
              </a:solidFill>
              <a:ea typeface="等线" panose="02010600030101010101" pitchFamily="2" charset="-122"/>
              <a:sym typeface="+mn-lt"/>
            </a:endParaRPr>
          </a:p>
        </p:txBody>
      </p:sp>
      <p:sp>
        <p:nvSpPr>
          <p:cNvPr id="11" name="矩形: 圆角 15">
            <a:extLst>
              <a:ext uri="{FF2B5EF4-FFF2-40B4-BE49-F238E27FC236}">
                <a16:creationId xmlns:a16="http://schemas.microsoft.com/office/drawing/2014/main" id="{96E572BB-1117-C1A5-4970-D2C979F9AEF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34786" y="1796289"/>
            <a:ext cx="2690152" cy="1409755"/>
          </a:xfrm>
          <a:prstGeom prst="roundRect">
            <a:avLst>
              <a:gd name="adj" fmla="val 4367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altLang="zh-CN" dirty="0">
              <a:solidFill>
                <a:srgbClr val="C00000"/>
              </a:solidFill>
              <a:ea typeface="等线" panose="02010600030101010101" pitchFamily="2" charset="-122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57FF6F0-1B20-B3D8-E2FF-0394C821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Experiment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B5B23E-C6A1-5D70-CB87-26B29BDD04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8" name="内容占位符 1">
            <a:extLst>
              <a:ext uri="{FF2B5EF4-FFF2-40B4-BE49-F238E27FC236}">
                <a16:creationId xmlns:a16="http://schemas.microsoft.com/office/drawing/2014/main" id="{4C14B23D-309F-D565-8704-B050CAA22A87}"/>
              </a:ext>
            </a:extLst>
          </p:cNvPr>
          <p:cNvSpPr txBox="1">
            <a:spLocks/>
          </p:cNvSpPr>
          <p:nvPr/>
        </p:nvSpPr>
        <p:spPr bwMode="auto">
          <a:xfrm>
            <a:off x="-1" y="1103599"/>
            <a:ext cx="8316093" cy="39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4025" indent="-454025" algn="l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ZapfDingbatsITC"/>
              <a:buChar char="❖"/>
              <a:defRPr sz="24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804863" indent="-350838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  <a:tabLst/>
              <a:defRPr sz="20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2pPr>
            <a:lvl3pPr marL="1114425" indent="-227013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LucidaGrande" panose="020B06000405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3pPr>
            <a:lvl4pPr marL="16002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4pPr>
            <a:lvl5pPr marL="20574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1" lang="en-US" altLang="zh-CN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 plots and box plots</a:t>
            </a:r>
            <a:r>
              <a:rPr kumimoji="1" lang="zh-CN" alt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" altLang="zh-CN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estimated view reliability</a:t>
            </a:r>
            <a:endParaRPr kumimoji="1" lang="en-US" altLang="zh-CN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kumimoji="1" lang="en-US" altLang="zh-CN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E1FF17C-BBE5-8885-58BB-E5B852612C0D}"/>
              </a:ext>
            </a:extLst>
          </p:cNvPr>
          <p:cNvSpPr txBox="1"/>
          <p:nvPr/>
        </p:nvSpPr>
        <p:spPr>
          <a:xfrm>
            <a:off x="6364930" y="2023478"/>
            <a:ext cx="2809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2000" b="1" dirty="0">
                <a:solidFill>
                  <a:schemeClr val="accent6"/>
                </a:solidFill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rPr>
              <a:t>Clean views:</a:t>
            </a:r>
            <a:r>
              <a:rPr lang="en" altLang="zh-CN" sz="2000" dirty="0">
                <a:solidFill>
                  <a:schemeClr val="accent6"/>
                </a:solidFill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rPr>
              <a:t> </a:t>
            </a:r>
            <a:r>
              <a:rPr lang="en" altLang="zh-CN" sz="2000" dirty="0"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rPr>
              <a:t>Accurately assigned high reliability (~1.0)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4844E5F-14ED-BD28-84AC-A8F841F00A5B}"/>
              </a:ext>
            </a:extLst>
          </p:cNvPr>
          <p:cNvSpPr txBox="1"/>
          <p:nvPr/>
        </p:nvSpPr>
        <p:spPr>
          <a:xfrm>
            <a:off x="6425218" y="4461106"/>
            <a:ext cx="2750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2000" b="1" dirty="0">
                <a:solidFill>
                  <a:srgbClr val="C00000"/>
                </a:solidFill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rPr>
              <a:t>Noisy views:</a:t>
            </a:r>
            <a:r>
              <a:rPr lang="en" altLang="zh-CN" sz="2000" dirty="0">
                <a:solidFill>
                  <a:srgbClr val="C00000"/>
                </a:solidFill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rPr>
              <a:t> </a:t>
            </a:r>
            <a:r>
              <a:rPr lang="en" altLang="zh-CN" sz="2000" dirty="0"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rPr>
              <a:t>Effectively suppressed with low reliability (~0.0).</a:t>
            </a:r>
          </a:p>
        </p:txBody>
      </p:sp>
    </p:spTree>
    <p:extLst>
      <p:ext uri="{BB962C8B-B14F-4D97-AF65-F5344CB8AC3E}">
        <p14:creationId xmlns:p14="http://schemas.microsoft.com/office/powerpoint/2010/main" val="477271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DADF0-A9CC-0C45-3C43-C89E4474D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86445-015F-E4CF-AC08-4BB4B2E0C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Background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B1DD219-41C6-C25E-B753-690D7161BB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3" name="内容占位符 1">
            <a:extLst>
              <a:ext uri="{FF2B5EF4-FFF2-40B4-BE49-F238E27FC236}">
                <a16:creationId xmlns:a16="http://schemas.microsoft.com/office/drawing/2014/main" id="{035D290E-C380-8502-50A5-0394B85AC43D}"/>
              </a:ext>
            </a:extLst>
          </p:cNvPr>
          <p:cNvSpPr txBox="1">
            <a:spLocks/>
          </p:cNvSpPr>
          <p:nvPr/>
        </p:nvSpPr>
        <p:spPr bwMode="auto">
          <a:xfrm>
            <a:off x="145715" y="1164325"/>
            <a:ext cx="10515599" cy="90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4025" indent="-454025" algn="l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ZapfDingbatsITC"/>
              <a:buChar char="❖"/>
              <a:defRPr sz="24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804863" indent="-350838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  <a:tabLst/>
              <a:defRPr sz="20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2pPr>
            <a:lvl3pPr marL="1114425" indent="-227013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LucidaGrande" panose="020B06000405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3pPr>
            <a:lvl4pPr marL="16002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4pPr>
            <a:lvl5pPr marL="20574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1" lang="en-US" altLang="zh-CN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may consist of </a:t>
            </a:r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modalities or views</a:t>
            </a:r>
            <a:endParaRPr kumimoji="1" lang="en-US" altLang="zh-CN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38">
            <a:extLst>
              <a:ext uri="{FF2B5EF4-FFF2-40B4-BE49-F238E27FC236}">
                <a16:creationId xmlns:a16="http://schemas.microsoft.com/office/drawing/2014/main" id="{5E46FDC6-F207-18CF-911B-5913E55EA332}"/>
              </a:ext>
            </a:extLst>
          </p:cNvPr>
          <p:cNvGrpSpPr/>
          <p:nvPr/>
        </p:nvGrpSpPr>
        <p:grpSpPr>
          <a:xfrm>
            <a:off x="1204795" y="1770493"/>
            <a:ext cx="6392746" cy="2774274"/>
            <a:chOff x="2048015" y="4314366"/>
            <a:chExt cx="4975552" cy="2223063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32627B4F-7066-34C0-59DD-7F4DC72DCBB8}"/>
                </a:ext>
              </a:extLst>
            </p:cNvPr>
            <p:cNvGrpSpPr/>
            <p:nvPr/>
          </p:nvGrpSpPr>
          <p:grpSpPr>
            <a:xfrm>
              <a:off x="3831908" y="4380788"/>
              <a:ext cx="740092" cy="2093692"/>
              <a:chOff x="5048463" y="2501792"/>
              <a:chExt cx="2466975" cy="7976793"/>
            </a:xfrm>
          </p:grpSpPr>
          <p:grpSp>
            <p:nvGrpSpPr>
              <p:cNvPr id="33" name="组合 8">
                <a:extLst>
                  <a:ext uri="{FF2B5EF4-FFF2-40B4-BE49-F238E27FC236}">
                    <a16:creationId xmlns:a16="http://schemas.microsoft.com/office/drawing/2014/main" id="{4BC89E01-51F1-3216-BD56-48AF2D23CA92}"/>
                  </a:ext>
                </a:extLst>
              </p:cNvPr>
              <p:cNvGrpSpPr/>
              <p:nvPr/>
            </p:nvGrpSpPr>
            <p:grpSpPr>
              <a:xfrm>
                <a:off x="5751046" y="4115286"/>
                <a:ext cx="1231106" cy="4627763"/>
                <a:chOff x="6156887" y="4115286"/>
                <a:chExt cx="1231106" cy="4627763"/>
              </a:xfrm>
            </p:grpSpPr>
            <p:sp>
              <p:nvSpPr>
                <p:cNvPr id="57" name="TextBox 42">
                  <a:extLst>
                    <a:ext uri="{FF2B5EF4-FFF2-40B4-BE49-F238E27FC236}">
                      <a16:creationId xmlns:a16="http://schemas.microsoft.com/office/drawing/2014/main" id="{927C38DF-699A-8722-4826-D02517BC5F86}"/>
                    </a:ext>
                  </a:extLst>
                </p:cNvPr>
                <p:cNvSpPr txBox="1"/>
                <p:nvPr/>
              </p:nvSpPr>
              <p:spPr>
                <a:xfrm rot="5400000">
                  <a:off x="5980933" y="4291240"/>
                  <a:ext cx="1583013" cy="12311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800" b="0" dirty="0">
                      <a:latin typeface="Times New Roman" panose="02020603050405020304" pitchFamily="18" charset="0"/>
                      <a:ea typeface="Tahoma" pitchFamily="34" charset="0"/>
                      <a:cs typeface="Times New Roman" panose="02020603050405020304" pitchFamily="18" charset="0"/>
                    </a:rPr>
                    <a:t>…</a:t>
                  </a:r>
                  <a:endParaRPr lang="zh-CN" altLang="en-US" sz="1800" b="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8" name="TextBox 43">
                  <a:extLst>
                    <a:ext uri="{FF2B5EF4-FFF2-40B4-BE49-F238E27FC236}">
                      <a16:creationId xmlns:a16="http://schemas.microsoft.com/office/drawing/2014/main" id="{C8BF197F-6637-DF46-7DA4-234B69AFDDB6}"/>
                    </a:ext>
                  </a:extLst>
                </p:cNvPr>
                <p:cNvSpPr txBox="1"/>
                <p:nvPr/>
              </p:nvSpPr>
              <p:spPr>
                <a:xfrm rot="5400000">
                  <a:off x="5980933" y="7335990"/>
                  <a:ext cx="1583013" cy="12311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800" b="0" dirty="0">
                      <a:latin typeface="Times New Roman" panose="02020603050405020304" pitchFamily="18" charset="0"/>
                      <a:ea typeface="Tahoma" pitchFamily="34" charset="0"/>
                      <a:cs typeface="Times New Roman" panose="02020603050405020304" pitchFamily="18" charset="0"/>
                    </a:rPr>
                    <a:t>…</a:t>
                  </a:r>
                  <a:endParaRPr lang="zh-CN" altLang="en-US" sz="1800" b="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6" name="组合 9">
                <a:extLst>
                  <a:ext uri="{FF2B5EF4-FFF2-40B4-BE49-F238E27FC236}">
                    <a16:creationId xmlns:a16="http://schemas.microsoft.com/office/drawing/2014/main" id="{7B181F70-9239-0E6E-E159-8509E1BF1639}"/>
                  </a:ext>
                </a:extLst>
              </p:cNvPr>
              <p:cNvGrpSpPr/>
              <p:nvPr/>
            </p:nvGrpSpPr>
            <p:grpSpPr>
              <a:xfrm>
                <a:off x="5048463" y="2501792"/>
                <a:ext cx="2466975" cy="7976793"/>
                <a:chOff x="5347706" y="2436725"/>
                <a:chExt cx="2466975" cy="7976793"/>
              </a:xfrm>
            </p:grpSpPr>
            <p:pic>
              <p:nvPicPr>
                <p:cNvPr id="37" name="Picture 98" descr="C:\Users\Administrator\Desktop\images (1).jpg">
                  <a:extLst>
                    <a:ext uri="{FF2B5EF4-FFF2-40B4-BE49-F238E27FC236}">
                      <a16:creationId xmlns:a16="http://schemas.microsoft.com/office/drawing/2014/main" id="{EF4066B5-7A7F-0205-BE87-433D4F7D2CA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47706" y="5450095"/>
                  <a:ext cx="2466975" cy="184785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9" name="Picture 8" descr="D:\Incoming\XS_17_320_4.jpg">
                  <a:extLst>
                    <a:ext uri="{FF2B5EF4-FFF2-40B4-BE49-F238E27FC236}">
                      <a16:creationId xmlns:a16="http://schemas.microsoft.com/office/drawing/2014/main" id="{B9328A8F-67DC-2BD0-A021-DC62B9FA10D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5380836" y="2436725"/>
                  <a:ext cx="2258208" cy="17785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6" name="Picture 9" descr="E:\Doc\poster\sketch-camera.png">
                  <a:extLst>
                    <a:ext uri="{FF2B5EF4-FFF2-40B4-BE49-F238E27FC236}">
                      <a16:creationId xmlns:a16="http://schemas.microsoft.com/office/drawing/2014/main" id="{8E469F72-E9F6-817C-C9F6-0DF543E505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artisticPhotocopy/>
                          </a14:imgEffect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76363" y="8532783"/>
                  <a:ext cx="1828841" cy="18807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9" name="组合 15">
              <a:extLst>
                <a:ext uri="{FF2B5EF4-FFF2-40B4-BE49-F238E27FC236}">
                  <a16:creationId xmlns:a16="http://schemas.microsoft.com/office/drawing/2014/main" id="{FF64CCBF-0D18-4201-0A24-B5EEDD2FBBD2}"/>
                </a:ext>
              </a:extLst>
            </p:cNvPr>
            <p:cNvGrpSpPr/>
            <p:nvPr/>
          </p:nvGrpSpPr>
          <p:grpSpPr>
            <a:xfrm>
              <a:off x="2048015" y="4768109"/>
              <a:ext cx="812160" cy="1052808"/>
              <a:chOff x="395536" y="3779066"/>
              <a:chExt cx="812160" cy="1052808"/>
            </a:xfrm>
          </p:grpSpPr>
          <p:pic>
            <p:nvPicPr>
              <p:cNvPr id="27" name="图片 16">
                <a:extLst>
                  <a:ext uri="{FF2B5EF4-FFF2-40B4-BE49-F238E27FC236}">
                    <a16:creationId xmlns:a16="http://schemas.microsoft.com/office/drawing/2014/main" id="{DE192418-2952-CB46-DE76-C88674FFFF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5536" y="3779066"/>
                <a:ext cx="578400" cy="867600"/>
              </a:xfrm>
              <a:prstGeom prst="rect">
                <a:avLst/>
              </a:prstGeom>
            </p:spPr>
          </p:pic>
          <p:pic>
            <p:nvPicPr>
              <p:cNvPr id="31" name="图片 17">
                <a:extLst>
                  <a:ext uri="{FF2B5EF4-FFF2-40B4-BE49-F238E27FC236}">
                    <a16:creationId xmlns:a16="http://schemas.microsoft.com/office/drawing/2014/main" id="{E62F5DFA-6144-DEC9-49AE-ECCF28227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8260" y="3789040"/>
                <a:ext cx="624196" cy="936295"/>
              </a:xfrm>
              <a:prstGeom prst="rect">
                <a:avLst/>
              </a:prstGeom>
            </p:spPr>
          </p:pic>
          <p:pic>
            <p:nvPicPr>
              <p:cNvPr id="32" name="图片 18">
                <a:extLst>
                  <a:ext uri="{FF2B5EF4-FFF2-40B4-BE49-F238E27FC236}">
                    <a16:creationId xmlns:a16="http://schemas.microsoft.com/office/drawing/2014/main" id="{587D5512-DE2A-60EF-82FD-1DC6F622F8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93137" y="4014749"/>
                <a:ext cx="514559" cy="817125"/>
              </a:xfrm>
              <a:prstGeom prst="rect">
                <a:avLst/>
              </a:prstGeom>
            </p:spPr>
          </p:pic>
        </p:grpSp>
        <p:pic>
          <p:nvPicPr>
            <p:cNvPr id="14" name="图片 19" descr="037_02.bmp">
              <a:extLst>
                <a:ext uri="{FF2B5EF4-FFF2-40B4-BE49-F238E27FC236}">
                  <a16:creationId xmlns:a16="http://schemas.microsoft.com/office/drawing/2014/main" id="{42543347-94C9-431F-E6C7-80E8F75B1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10800000">
              <a:off x="5706098" y="4314366"/>
              <a:ext cx="479728" cy="5996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6" name="图片 20" descr="037_02.bmp">
              <a:extLst>
                <a:ext uri="{FF2B5EF4-FFF2-40B4-BE49-F238E27FC236}">
                  <a16:creationId xmlns:a16="http://schemas.microsoft.com/office/drawing/2014/main" id="{98341A4B-8FF4-2E41-E5F0-27136FB9F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704663" y="5121098"/>
              <a:ext cx="479728" cy="5996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17" name="直接连接符 2048">
              <a:extLst>
                <a:ext uri="{FF2B5EF4-FFF2-40B4-BE49-F238E27FC236}">
                  <a16:creationId xmlns:a16="http://schemas.microsoft.com/office/drawing/2014/main" id="{68DEDB39-E6C4-CDD3-B2C1-0731660F9A9B}"/>
                </a:ext>
              </a:extLst>
            </p:cNvPr>
            <p:cNvCxnSpPr>
              <a:cxnSpLocks/>
              <a:stCxn id="32" idx="3"/>
              <a:endCxn id="39" idx="3"/>
            </p:cNvCxnSpPr>
            <p:nvPr/>
          </p:nvCxnSpPr>
          <p:spPr bwMode="auto">
            <a:xfrm flipV="1">
              <a:off x="2860175" y="4614197"/>
              <a:ext cx="981672" cy="798158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直接箭头连接符 2052">
              <a:extLst>
                <a:ext uri="{FF2B5EF4-FFF2-40B4-BE49-F238E27FC236}">
                  <a16:creationId xmlns:a16="http://schemas.microsoft.com/office/drawing/2014/main" id="{8BBF0603-374D-74D3-85FD-B9EFB1FBC7BB}"/>
                </a:ext>
              </a:extLst>
            </p:cNvPr>
            <p:cNvCxnSpPr>
              <a:cxnSpLocks/>
              <a:stCxn id="39" idx="1"/>
              <a:endCxn id="14" idx="3"/>
            </p:cNvCxnSpPr>
            <p:nvPr/>
          </p:nvCxnSpPr>
          <p:spPr bwMode="auto">
            <a:xfrm flipV="1">
              <a:off x="4519309" y="4614196"/>
              <a:ext cx="1186789" cy="1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19" name="直接连接符 53">
              <a:extLst>
                <a:ext uri="{FF2B5EF4-FFF2-40B4-BE49-F238E27FC236}">
                  <a16:creationId xmlns:a16="http://schemas.microsoft.com/office/drawing/2014/main" id="{26174CD1-B868-1DF6-8059-2C3050A6CD9B}"/>
                </a:ext>
              </a:extLst>
            </p:cNvPr>
            <p:cNvCxnSpPr>
              <a:stCxn id="32" idx="3"/>
              <a:endCxn id="37" idx="1"/>
            </p:cNvCxnSpPr>
            <p:nvPr/>
          </p:nvCxnSpPr>
          <p:spPr bwMode="auto">
            <a:xfrm>
              <a:off x="2860175" y="5412355"/>
              <a:ext cx="971733" cy="1867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直接箭头连接符 56">
              <a:extLst>
                <a:ext uri="{FF2B5EF4-FFF2-40B4-BE49-F238E27FC236}">
                  <a16:creationId xmlns:a16="http://schemas.microsoft.com/office/drawing/2014/main" id="{C832D2B6-AB69-3724-9B43-B94F2043600A}"/>
                </a:ext>
              </a:extLst>
            </p:cNvPr>
            <p:cNvCxnSpPr>
              <a:cxnSpLocks/>
              <a:endCxn id="16" idx="1"/>
            </p:cNvCxnSpPr>
            <p:nvPr/>
          </p:nvCxnSpPr>
          <p:spPr bwMode="auto">
            <a:xfrm>
              <a:off x="4449340" y="5414221"/>
              <a:ext cx="1255323" cy="6707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21" name="直接连接符 59">
              <a:extLst>
                <a:ext uri="{FF2B5EF4-FFF2-40B4-BE49-F238E27FC236}">
                  <a16:creationId xmlns:a16="http://schemas.microsoft.com/office/drawing/2014/main" id="{47CEC69E-BF33-A47E-607E-7734286B3B43}"/>
                </a:ext>
              </a:extLst>
            </p:cNvPr>
            <p:cNvCxnSpPr>
              <a:stCxn id="32" idx="3"/>
              <a:endCxn id="56" idx="1"/>
            </p:cNvCxnSpPr>
            <p:nvPr/>
          </p:nvCxnSpPr>
          <p:spPr bwMode="auto">
            <a:xfrm>
              <a:off x="2860175" y="5412355"/>
              <a:ext cx="1070330" cy="815304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直接箭头连接符 62">
              <a:extLst>
                <a:ext uri="{FF2B5EF4-FFF2-40B4-BE49-F238E27FC236}">
                  <a16:creationId xmlns:a16="http://schemas.microsoft.com/office/drawing/2014/main" id="{5CEDBA40-FA0E-F3A9-2883-EC415E16F316}"/>
                </a:ext>
              </a:extLst>
            </p:cNvPr>
            <p:cNvCxnSpPr>
              <a:cxnSpLocks/>
              <a:stCxn id="56" idx="3"/>
              <a:endCxn id="23" idx="1"/>
            </p:cNvCxnSpPr>
            <p:nvPr/>
          </p:nvCxnSpPr>
          <p:spPr bwMode="auto">
            <a:xfrm>
              <a:off x="4479157" y="6227659"/>
              <a:ext cx="1225506" cy="9940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triangle" w="lg" len="med"/>
            </a:ln>
            <a:effectLst/>
          </p:spPr>
        </p:cxnSp>
        <p:pic>
          <p:nvPicPr>
            <p:cNvPr id="23" name="图片 27" descr="003_01.bmp">
              <a:extLst>
                <a:ext uri="{FF2B5EF4-FFF2-40B4-BE49-F238E27FC236}">
                  <a16:creationId xmlns:a16="http://schemas.microsoft.com/office/drawing/2014/main" id="{BA2E3B25-F7EE-1B13-36B5-934521D1E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704663" y="5937768"/>
              <a:ext cx="479728" cy="5996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4" name="TextBox 3">
              <a:extLst>
                <a:ext uri="{FF2B5EF4-FFF2-40B4-BE49-F238E27FC236}">
                  <a16:creationId xmlns:a16="http://schemas.microsoft.com/office/drawing/2014/main" id="{94C81706-36A4-041B-03CA-C4083EED1FA3}"/>
                </a:ext>
              </a:extLst>
            </p:cNvPr>
            <p:cNvSpPr txBox="1"/>
            <p:nvPr/>
          </p:nvSpPr>
          <p:spPr>
            <a:xfrm>
              <a:off x="6333125" y="4455166"/>
              <a:ext cx="690442" cy="3206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0" dirty="0">
                  <a:latin typeface="+mn-lt"/>
                  <a:cs typeface="Times New Roman" panose="02020603050405020304" pitchFamily="18" charset="0"/>
                </a:rPr>
                <a:t>View 1</a:t>
              </a:r>
              <a:endParaRPr lang="zh-CN" altLang="en-US" sz="2000" b="0" dirty="0"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8">
              <a:extLst>
                <a:ext uri="{FF2B5EF4-FFF2-40B4-BE49-F238E27FC236}">
                  <a16:creationId xmlns:a16="http://schemas.microsoft.com/office/drawing/2014/main" id="{E8F4155E-8045-BA40-B09F-81E8816D3312}"/>
                </a:ext>
              </a:extLst>
            </p:cNvPr>
            <p:cNvSpPr txBox="1"/>
            <p:nvPr/>
          </p:nvSpPr>
          <p:spPr>
            <a:xfrm>
              <a:off x="6333125" y="5259391"/>
              <a:ext cx="690442" cy="3206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0" dirty="0">
                  <a:latin typeface="+mn-lt"/>
                  <a:cs typeface="Times New Roman" panose="02020603050405020304" pitchFamily="18" charset="0"/>
                </a:rPr>
                <a:t>View 2</a:t>
              </a:r>
              <a:endParaRPr lang="zh-CN" altLang="en-US" sz="2000" b="0" dirty="0"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9">
              <a:extLst>
                <a:ext uri="{FF2B5EF4-FFF2-40B4-BE49-F238E27FC236}">
                  <a16:creationId xmlns:a16="http://schemas.microsoft.com/office/drawing/2014/main" id="{C79402D6-2191-0242-B475-0EBFFFA0F332}"/>
                </a:ext>
              </a:extLst>
            </p:cNvPr>
            <p:cNvSpPr txBox="1"/>
            <p:nvPr/>
          </p:nvSpPr>
          <p:spPr>
            <a:xfrm>
              <a:off x="6333125" y="6073182"/>
              <a:ext cx="690442" cy="3206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0" dirty="0">
                  <a:latin typeface="+mn-lt"/>
                  <a:cs typeface="Times New Roman" panose="02020603050405020304" pitchFamily="18" charset="0"/>
                </a:rPr>
                <a:t>View 3</a:t>
              </a:r>
              <a:endParaRPr lang="zh-CN" altLang="en-US" sz="2000" b="0" dirty="0">
                <a:latin typeface="+mn-lt"/>
                <a:cs typeface="Times New Roman" panose="02020603050405020304" pitchFamily="18" charset="0"/>
              </a:endParaRPr>
            </a:p>
          </p:txBody>
        </p:sp>
      </p:grpSp>
      <p:cxnSp>
        <p:nvCxnSpPr>
          <p:cNvPr id="59" name="Straight Connector 32">
            <a:extLst>
              <a:ext uri="{FF2B5EF4-FFF2-40B4-BE49-F238E27FC236}">
                <a16:creationId xmlns:a16="http://schemas.microsoft.com/office/drawing/2014/main" id="{AE568C47-C218-D043-5D1D-7EEB3A8D7A0E}"/>
              </a:ext>
            </a:extLst>
          </p:cNvPr>
          <p:cNvCxnSpPr>
            <a:cxnSpLocks/>
          </p:cNvCxnSpPr>
          <p:nvPr/>
        </p:nvCxnSpPr>
        <p:spPr>
          <a:xfrm>
            <a:off x="1069530" y="4669851"/>
            <a:ext cx="6932140" cy="0"/>
          </a:xfrm>
          <a:prstGeom prst="line">
            <a:avLst/>
          </a:prstGeom>
          <a:ln w="19050">
            <a:solidFill>
              <a:srgbClr val="C0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7" name="Group 37">
            <a:extLst>
              <a:ext uri="{FF2B5EF4-FFF2-40B4-BE49-F238E27FC236}">
                <a16:creationId xmlns:a16="http://schemas.microsoft.com/office/drawing/2014/main" id="{DB46D1A0-48F5-6F64-AC5B-DEFC376E2C5E}"/>
              </a:ext>
            </a:extLst>
          </p:cNvPr>
          <p:cNvGrpSpPr/>
          <p:nvPr/>
        </p:nvGrpSpPr>
        <p:grpSpPr>
          <a:xfrm>
            <a:off x="1168382" y="4835617"/>
            <a:ext cx="6738924" cy="2016671"/>
            <a:chOff x="1766798" y="2102229"/>
            <a:chExt cx="5714412" cy="1655681"/>
          </a:xfrm>
        </p:grpSpPr>
        <p:sp>
          <p:nvSpPr>
            <p:cNvPr id="1028" name="Rectangle 30">
              <a:extLst>
                <a:ext uri="{FF2B5EF4-FFF2-40B4-BE49-F238E27FC236}">
                  <a16:creationId xmlns:a16="http://schemas.microsoft.com/office/drawing/2014/main" id="{30F8F1B5-2DCD-2800-AA8C-D26C36BFC8B9}"/>
                </a:ext>
              </a:extLst>
            </p:cNvPr>
            <p:cNvSpPr/>
            <p:nvPr/>
          </p:nvSpPr>
          <p:spPr>
            <a:xfrm>
              <a:off x="4508107" y="2102229"/>
              <a:ext cx="2973103" cy="1323439"/>
            </a:xfrm>
            <a:prstGeom prst="rect">
              <a:avLst/>
            </a:prstGeom>
            <a:ln w="12700">
              <a:solidFill>
                <a:schemeClr val="tx1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0" dirty="0">
                  <a:solidFill>
                    <a:srgbClr val="000000"/>
                  </a:solidFill>
                  <a:latin typeface="+mn-lt"/>
                  <a:cs typeface="Times New Roman" panose="02020603050405020304" pitchFamily="18" charset="0"/>
                </a:rPr>
                <a:t>A young man in a yellow short shirt is sitting and playing the guitar on the beach</a:t>
              </a:r>
              <a:r>
                <a:rPr lang="en-US" altLang="zh-CN" sz="2400" b="0" dirty="0">
                  <a:solidFill>
                    <a:srgbClr val="000000"/>
                  </a:solidFill>
                  <a:latin typeface="+mn-lt"/>
                  <a:cs typeface="Times New Roman" panose="02020603050405020304" pitchFamily="18" charset="0"/>
                </a:rPr>
                <a:t>.</a:t>
              </a:r>
              <a:endParaRPr lang="en-US" sz="2400" b="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pic>
          <p:nvPicPr>
            <p:cNvPr id="1029" name="Picture 6" descr="man playing guitar sitting on beach photo – Free Image on Unsplash">
              <a:extLst>
                <a:ext uri="{FF2B5EF4-FFF2-40B4-BE49-F238E27FC236}">
                  <a16:creationId xmlns:a16="http://schemas.microsoft.com/office/drawing/2014/main" id="{D299C9AC-8511-0C96-01B0-9F3C9CDE69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6798" y="2102229"/>
              <a:ext cx="2237323" cy="132343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0" name="TextBox 36">
              <a:extLst>
                <a:ext uri="{FF2B5EF4-FFF2-40B4-BE49-F238E27FC236}">
                  <a16:creationId xmlns:a16="http://schemas.microsoft.com/office/drawing/2014/main" id="{55B73983-8023-CC96-A652-03881E38A545}"/>
                </a:ext>
              </a:extLst>
            </p:cNvPr>
            <p:cNvSpPr txBox="1"/>
            <p:nvPr/>
          </p:nvSpPr>
          <p:spPr>
            <a:xfrm>
              <a:off x="2525720" y="3429421"/>
              <a:ext cx="698518" cy="328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sz="2000" b="0" dirty="0">
                  <a:latin typeface="+mn-lt"/>
                  <a:cs typeface="Times New Roman" panose="02020603050405020304" pitchFamily="18" charset="0"/>
                </a:rPr>
                <a:t>Image</a:t>
              </a:r>
            </a:p>
          </p:txBody>
        </p:sp>
        <p:sp>
          <p:nvSpPr>
            <p:cNvPr id="1032" name="TextBox 40">
              <a:extLst>
                <a:ext uri="{FF2B5EF4-FFF2-40B4-BE49-F238E27FC236}">
                  <a16:creationId xmlns:a16="http://schemas.microsoft.com/office/drawing/2014/main" id="{DAE234D3-070F-371D-D085-8B4D635F0DF8}"/>
                </a:ext>
              </a:extLst>
            </p:cNvPr>
            <p:cNvSpPr txBox="1"/>
            <p:nvPr/>
          </p:nvSpPr>
          <p:spPr>
            <a:xfrm>
              <a:off x="5728821" y="3425668"/>
              <a:ext cx="516589" cy="328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sz="2000" b="0" dirty="0">
                  <a:latin typeface="+mn-lt"/>
                  <a:cs typeface="Times New Roman" panose="02020603050405020304" pitchFamily="18" charset="0"/>
                </a:rPr>
                <a:t>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2928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30940-A7BA-27B4-B4FE-44EFAB86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7FF6F0-1B20-B3D8-E2FF-0394C821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Experiment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B5B23E-C6A1-5D70-CB87-26B29BDD04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19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CA1C045-85F4-73B6-6E3C-6FD3BD599D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495"/>
          <a:stretch/>
        </p:blipFill>
        <p:spPr>
          <a:xfrm>
            <a:off x="-1" y="1651391"/>
            <a:ext cx="3994937" cy="3908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7AF890-6536-451A-82C9-3012267B7E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31" r="-439"/>
          <a:stretch/>
        </p:blipFill>
        <p:spPr>
          <a:xfrm>
            <a:off x="5251621" y="1651391"/>
            <a:ext cx="3892379" cy="3908120"/>
          </a:xfrm>
          <a:prstGeom prst="rect">
            <a:avLst/>
          </a:prstGeom>
        </p:spPr>
      </p:pic>
      <p:sp>
        <p:nvSpPr>
          <p:cNvPr id="12" name="内容占位符 1">
            <a:extLst>
              <a:ext uri="{FF2B5EF4-FFF2-40B4-BE49-F238E27FC236}">
                <a16:creationId xmlns:a16="http://schemas.microsoft.com/office/drawing/2014/main" id="{76E66D76-7903-AE88-8569-8AF0A5B856DE}"/>
              </a:ext>
            </a:extLst>
          </p:cNvPr>
          <p:cNvSpPr txBox="1">
            <a:spLocks/>
          </p:cNvSpPr>
          <p:nvPr/>
        </p:nvSpPr>
        <p:spPr bwMode="auto">
          <a:xfrm>
            <a:off x="-1" y="1103599"/>
            <a:ext cx="8628064" cy="39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4025" indent="-454025" algn="l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ZapfDingbatsITC"/>
              <a:buChar char="❖"/>
              <a:defRPr sz="24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804863" indent="-350838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  <a:tabLst/>
              <a:defRPr sz="20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2pPr>
            <a:lvl3pPr marL="1114425" indent="-227013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LucidaGrande" panose="020B06000405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3pPr>
            <a:lvl4pPr marL="16002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4pPr>
            <a:lvl5pPr marL="20574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1" lang="en" altLang="zh-CN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t-SNE visualization comparison W</a:t>
            </a:r>
            <a:r>
              <a:rPr kumimoji="1" lang="en-US" altLang="zh-CN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1" lang="en" altLang="zh-CN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kumimoji="1" lang="en" altLang="zh-CN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</a:t>
            </a:r>
            <a:r>
              <a:rPr kumimoji="1" lang="en-US" altLang="zh-CN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1" lang="en" altLang="zh-CN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view reliability</a:t>
            </a:r>
            <a:endParaRPr kumimoji="1" lang="en-US" altLang="zh-CN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18BB2CF-13DA-5B22-F918-519AACC34422}"/>
              </a:ext>
            </a:extLst>
          </p:cNvPr>
          <p:cNvSpPr txBox="1"/>
          <p:nvPr/>
        </p:nvSpPr>
        <p:spPr>
          <a:xfrm>
            <a:off x="323099" y="5794619"/>
            <a:ext cx="9284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accent6"/>
                </a:solidFill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defRPr>
            </a:lvl1pPr>
          </a:lstStyle>
          <a:p>
            <a:r>
              <a:rPr lang="en" altLang="zh-CN" dirty="0">
                <a:solidFill>
                  <a:schemeClr val="tx1"/>
                </a:solidFill>
              </a:rPr>
              <a:t>Reliability weighting effectively clusters aligned views and separates misaligned ones.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484534C-3C6D-14B6-0E0D-1413C107AC93}"/>
              </a:ext>
            </a:extLst>
          </p:cNvPr>
          <p:cNvSpPr txBox="1"/>
          <p:nvPr/>
        </p:nvSpPr>
        <p:spPr>
          <a:xfrm>
            <a:off x="2985334" y="4338310"/>
            <a:ext cx="3275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CN" sz="1800" dirty="0">
                <a:solidFill>
                  <a:srgbClr val="C00000"/>
                </a:solidFill>
                <a:highlight>
                  <a:srgbClr val="FFFF00"/>
                </a:highlight>
                <a:latin typeface="Hannotate SC" panose="03000500000000000000" pitchFamily="66" charset="-122"/>
                <a:ea typeface="Hannotate SC" panose="03000500000000000000" pitchFamily="66" charset="-122"/>
              </a:rPr>
              <a:t>Enhanced Discriminability</a:t>
            </a:r>
            <a:endParaRPr lang="en-US" altLang="zh-CN" sz="1800" dirty="0">
              <a:solidFill>
                <a:srgbClr val="C00000"/>
              </a:solidFill>
              <a:highlight>
                <a:srgbClr val="FFFF00"/>
              </a:highlight>
              <a:latin typeface="Hannotate SC" panose="03000500000000000000" pitchFamily="66" charset="-122"/>
              <a:ea typeface="Hannotate SC" panose="03000500000000000000" pitchFamily="66" charset="-122"/>
            </a:endParaRPr>
          </a:p>
        </p:txBody>
      </p:sp>
      <p:pic>
        <p:nvPicPr>
          <p:cNvPr id="15" name="图片 14" descr="图片包含 箭头&#10;&#10;AI 生成的内容可能不正确。">
            <a:extLst>
              <a:ext uri="{FF2B5EF4-FFF2-40B4-BE49-F238E27FC236}">
                <a16:creationId xmlns:a16="http://schemas.microsoft.com/office/drawing/2014/main" id="{0C06991C-255B-5863-925D-CA395AC66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5738" y="3352920"/>
            <a:ext cx="1423328" cy="81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98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30940-A7BA-27B4-B4FE-44EFAB86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7FF6F0-1B20-B3D8-E2FF-0394C821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Experiment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B5B23E-C6A1-5D70-CB87-26B29BDD04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20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E0FE32A-41A8-2E7A-062D-5D7D7BC53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04" y="1534040"/>
            <a:ext cx="8655152" cy="4220361"/>
          </a:xfrm>
          <a:prstGeom prst="rect">
            <a:avLst/>
          </a:prstGeom>
        </p:spPr>
      </p:pic>
      <p:sp>
        <p:nvSpPr>
          <p:cNvPr id="7" name="内容占位符 1">
            <a:extLst>
              <a:ext uri="{FF2B5EF4-FFF2-40B4-BE49-F238E27FC236}">
                <a16:creationId xmlns:a16="http://schemas.microsoft.com/office/drawing/2014/main" id="{0DDB5BCC-4006-E9BB-A64E-FAA8AEF50D47}"/>
              </a:ext>
            </a:extLst>
          </p:cNvPr>
          <p:cNvSpPr txBox="1">
            <a:spLocks/>
          </p:cNvSpPr>
          <p:nvPr/>
        </p:nvSpPr>
        <p:spPr bwMode="auto">
          <a:xfrm>
            <a:off x="-1" y="1103599"/>
            <a:ext cx="8655152" cy="39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4025" indent="-454025" algn="l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ZapfDingbatsITC"/>
              <a:buChar char="❖"/>
              <a:defRPr sz="24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804863" indent="-350838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  <a:tabLst/>
              <a:defRPr sz="20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2pPr>
            <a:lvl3pPr marL="1114425" indent="-227013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LucidaGrande" panose="020B06000405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3pPr>
            <a:lvl4pPr marL="16002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4pPr>
            <a:lvl5pPr marL="20574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1" lang="en" altLang="zh-CN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Ablation results at various noise ratios</a:t>
            </a:r>
            <a:endParaRPr kumimoji="1" lang="en-US" altLang="zh-CN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3099688-0A17-FFBF-FBAA-8C96F06682EB}"/>
              </a:ext>
            </a:extLst>
          </p:cNvPr>
          <p:cNvSpPr txBox="1"/>
          <p:nvPr/>
        </p:nvSpPr>
        <p:spPr>
          <a:xfrm>
            <a:off x="323099" y="5869988"/>
            <a:ext cx="8482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2400" u="sng" dirty="0">
                <a:solidFill>
                  <a:srgbClr val="C00000"/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Dynamic resampling </a:t>
            </a:r>
            <a:r>
              <a:rPr lang="en" altLang="zh-CN" sz="24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and </a:t>
            </a:r>
            <a:r>
              <a:rPr lang="en" altLang="zh-CN" sz="2400" u="sng" dirty="0">
                <a:solidFill>
                  <a:srgbClr val="C00000"/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discrepancy modeling </a:t>
            </a:r>
            <a:r>
              <a:rPr lang="en" altLang="zh-CN" sz="24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are the core drivers of BML's robustness.</a:t>
            </a:r>
            <a:endParaRPr kumimoji="1" lang="zh-CN" altLang="en-US" sz="2400" dirty="0">
              <a:latin typeface="Hannotate SC" panose="03000500000000000000" pitchFamily="66" charset="-122"/>
              <a:ea typeface="Hannotate SC" panose="03000500000000000000" pitchFamily="66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C52727B-9C50-1A52-EF82-B4255FDAA633}"/>
              </a:ext>
            </a:extLst>
          </p:cNvPr>
          <p:cNvSpPr/>
          <p:nvPr/>
        </p:nvSpPr>
        <p:spPr bwMode="auto">
          <a:xfrm>
            <a:off x="7115612" y="1534040"/>
            <a:ext cx="1539540" cy="4220361"/>
          </a:xfrm>
          <a:prstGeom prst="rect">
            <a:avLst/>
          </a:prstGeom>
          <a:noFill/>
          <a:ln w="47625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五角星 10">
            <a:extLst>
              <a:ext uri="{FF2B5EF4-FFF2-40B4-BE49-F238E27FC236}">
                <a16:creationId xmlns:a16="http://schemas.microsoft.com/office/drawing/2014/main" id="{9F2EC5A7-4375-3682-39FE-DAED858AADF6}"/>
              </a:ext>
            </a:extLst>
          </p:cNvPr>
          <p:cNvSpPr/>
          <p:nvPr/>
        </p:nvSpPr>
        <p:spPr bwMode="auto">
          <a:xfrm>
            <a:off x="5444198" y="1534040"/>
            <a:ext cx="379828" cy="379828"/>
          </a:xfrm>
          <a:prstGeom prst="star5">
            <a:avLst/>
          </a:prstGeom>
          <a:solidFill>
            <a:srgbClr val="C00000"/>
          </a:solidFill>
          <a:ln w="9525">
            <a:noFill/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2" name="五角星 11">
            <a:extLst>
              <a:ext uri="{FF2B5EF4-FFF2-40B4-BE49-F238E27FC236}">
                <a16:creationId xmlns:a16="http://schemas.microsoft.com/office/drawing/2014/main" id="{24A583E0-18C8-DB73-6055-BC247FDD55B4}"/>
              </a:ext>
            </a:extLst>
          </p:cNvPr>
          <p:cNvSpPr/>
          <p:nvPr/>
        </p:nvSpPr>
        <p:spPr bwMode="auto">
          <a:xfrm>
            <a:off x="2607237" y="1546250"/>
            <a:ext cx="379828" cy="379828"/>
          </a:xfrm>
          <a:prstGeom prst="star5">
            <a:avLst/>
          </a:prstGeom>
          <a:solidFill>
            <a:srgbClr val="C00000"/>
          </a:solidFill>
          <a:ln w="9525">
            <a:noFill/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2586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30940-A7BA-27B4-B4FE-44EFAB86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D128ADB-C3DB-0C3A-E96D-69F31145B0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48"/>
          <a:stretch/>
        </p:blipFill>
        <p:spPr>
          <a:xfrm>
            <a:off x="0" y="1495049"/>
            <a:ext cx="4217158" cy="268327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57FF6F0-1B20-B3D8-E2FF-0394C821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Experiment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B5B23E-C6A1-5D70-CB87-26B29BDD04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21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4A0286E-5C6C-FB3A-175D-3945FB4A5E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48"/>
          <a:stretch/>
        </p:blipFill>
        <p:spPr>
          <a:xfrm>
            <a:off x="0" y="4051009"/>
            <a:ext cx="4217158" cy="2694995"/>
          </a:xfrm>
          <a:prstGeom prst="rect">
            <a:avLst/>
          </a:prstGeom>
        </p:spPr>
      </p:pic>
      <p:sp>
        <p:nvSpPr>
          <p:cNvPr id="5" name="内容占位符 1">
            <a:extLst>
              <a:ext uri="{FF2B5EF4-FFF2-40B4-BE49-F238E27FC236}">
                <a16:creationId xmlns:a16="http://schemas.microsoft.com/office/drawing/2014/main" id="{1EAB174B-6569-1C50-19FF-46C107C18C1B}"/>
              </a:ext>
            </a:extLst>
          </p:cNvPr>
          <p:cNvSpPr txBox="1">
            <a:spLocks/>
          </p:cNvSpPr>
          <p:nvPr/>
        </p:nvSpPr>
        <p:spPr bwMode="auto">
          <a:xfrm>
            <a:off x="-1" y="1103599"/>
            <a:ext cx="9144001" cy="39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4025" indent="-454025" algn="l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ZapfDingbatsITC"/>
              <a:buChar char="❖"/>
              <a:defRPr sz="24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804863" indent="-350838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  <a:tabLst/>
              <a:defRPr sz="20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2pPr>
            <a:lvl3pPr marL="1114425" indent="-227013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LucidaGrande" panose="020B06000405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3pPr>
            <a:lvl4pPr marL="16002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4pPr>
            <a:lvl5pPr marL="20574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1" lang="en-US" altLang="zh-CN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Parameter</a:t>
            </a:r>
            <a:r>
              <a:rPr kumimoji="1" lang="zh-CN" alt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kumimoji="1" lang="zh-CN" alt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loss coefficient and noise-augmented proportion </a:t>
            </a:r>
            <a:r>
              <a:rPr kumimoji="1" lang="zh-CN" alt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en-US" altLang="zh-CN" sz="20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2146960-0748-0F44-BB85-CB0C9457E6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41" y="1784587"/>
            <a:ext cx="2058081" cy="461048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A9560C86-918D-3B54-AB10-AB8C966A0646}"/>
              </a:ext>
            </a:extLst>
          </p:cNvPr>
          <p:cNvGrpSpPr/>
          <p:nvPr/>
        </p:nvGrpSpPr>
        <p:grpSpPr>
          <a:xfrm>
            <a:off x="4358628" y="3744462"/>
            <a:ext cx="4518429" cy="2812341"/>
            <a:chOff x="136829" y="4196614"/>
            <a:chExt cx="4178978" cy="260106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CBEE764-0917-660F-92F4-33E3158155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46" t="26936" r="2064" b="41653"/>
            <a:stretch/>
          </p:blipFill>
          <p:spPr>
            <a:xfrm>
              <a:off x="137035" y="4303675"/>
              <a:ext cx="4178772" cy="2494000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A09EA82-1975-CFC2-06A3-1C76A4F676AE}"/>
                </a:ext>
              </a:extLst>
            </p:cNvPr>
            <p:cNvSpPr/>
            <p:nvPr/>
          </p:nvSpPr>
          <p:spPr bwMode="auto">
            <a:xfrm>
              <a:off x="136829" y="4196614"/>
              <a:ext cx="1104830" cy="3980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/>
              <a:endParaRPr kumimoji="1" lang="zh-CN" altLang="en-US" sz="1600" b="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7397465B-B93D-5D38-14B2-B3E09AB4A7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4" r="658" b="18345"/>
          <a:stretch/>
        </p:blipFill>
        <p:spPr>
          <a:xfrm>
            <a:off x="4216103" y="1506321"/>
            <a:ext cx="1364776" cy="2200615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909B54DD-3919-20C4-C33F-AD30D9382C27}"/>
              </a:ext>
            </a:extLst>
          </p:cNvPr>
          <p:cNvSpPr/>
          <p:nvPr/>
        </p:nvSpPr>
        <p:spPr bwMode="auto">
          <a:xfrm>
            <a:off x="7579895" y="1849786"/>
            <a:ext cx="219463" cy="32392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1DB968A-3D35-AD46-8C58-8BEA1CFF5530}"/>
              </a:ext>
            </a:extLst>
          </p:cNvPr>
          <p:cNvSpPr txBox="1"/>
          <p:nvPr/>
        </p:nvSpPr>
        <p:spPr>
          <a:xfrm>
            <a:off x="5448059" y="2663870"/>
            <a:ext cx="3675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2000" dirty="0">
                <a:solidFill>
                  <a:srgbClr val="C00000"/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strong stability across a wide range of hyperparameters</a:t>
            </a:r>
            <a:endParaRPr kumimoji="1" lang="zh-CN" altLang="en-US" sz="2000" dirty="0">
              <a:solidFill>
                <a:srgbClr val="C00000"/>
              </a:solidFill>
              <a:latin typeface="Hannotate SC" panose="03000500000000000000" pitchFamily="66" charset="-122"/>
              <a:ea typeface="Hannotate SC" panose="03000500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7192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30940-A7BA-27B4-B4FE-44EFAB86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7FF6F0-1B20-B3D8-E2FF-0394C821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Experiment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B5B23E-C6A1-5D70-CB87-26B29BDD04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22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155971D-B22E-4B56-7B94-7CB0CC3F6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65" y="1495049"/>
            <a:ext cx="7476268" cy="5250955"/>
          </a:xfrm>
          <a:prstGeom prst="rect">
            <a:avLst/>
          </a:prstGeom>
        </p:spPr>
      </p:pic>
      <p:sp>
        <p:nvSpPr>
          <p:cNvPr id="7" name="内容占位符 1">
            <a:extLst>
              <a:ext uri="{FF2B5EF4-FFF2-40B4-BE49-F238E27FC236}">
                <a16:creationId xmlns:a16="http://schemas.microsoft.com/office/drawing/2014/main" id="{7A7205DF-ACD5-1192-43AC-7CF92A0D475E}"/>
              </a:ext>
            </a:extLst>
          </p:cNvPr>
          <p:cNvSpPr txBox="1">
            <a:spLocks/>
          </p:cNvSpPr>
          <p:nvPr/>
        </p:nvSpPr>
        <p:spPr bwMode="auto">
          <a:xfrm>
            <a:off x="-1" y="1103599"/>
            <a:ext cx="9144001" cy="39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4025" indent="-454025" algn="l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ZapfDingbatsITC"/>
              <a:buChar char="❖"/>
              <a:defRPr sz="24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804863" indent="-350838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  <a:tabLst/>
              <a:defRPr sz="20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2pPr>
            <a:lvl3pPr marL="1114425" indent="-227013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LucidaGrande" panose="020B06000405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3pPr>
            <a:lvl4pPr marL="16002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4pPr>
            <a:lvl5pPr marL="20574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1" lang="en-US" altLang="zh-CN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 R-D-T Benchmark: Structured Prompt for Text Generation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E036BD8-A613-084E-2BAC-E6D4C8C530F0}"/>
              </a:ext>
            </a:extLst>
          </p:cNvPr>
          <p:cNvSpPr/>
          <p:nvPr/>
        </p:nvSpPr>
        <p:spPr bwMode="auto">
          <a:xfrm>
            <a:off x="2994824" y="3081486"/>
            <a:ext cx="2505644" cy="238489"/>
          </a:xfrm>
          <a:prstGeom prst="rect">
            <a:avLst/>
          </a:prstGeom>
          <a:noFill/>
          <a:ln w="47625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9335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30940-A7BA-27B4-B4FE-44EFAB86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7FF6F0-1B20-B3D8-E2FF-0394C821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Experiment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B5B23E-C6A1-5D70-CB87-26B29BDD04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23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92BBE5D-8972-5FEF-356F-AFAB9F43D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047" y="4496698"/>
            <a:ext cx="4758487" cy="20441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A0C4B2A-0DE7-F528-C7A0-E12634193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99" y="1607520"/>
            <a:ext cx="4758486" cy="2379243"/>
          </a:xfrm>
          <a:prstGeom prst="rect">
            <a:avLst/>
          </a:prstGeom>
        </p:spPr>
      </p:pic>
      <p:sp>
        <p:nvSpPr>
          <p:cNvPr id="9" name="内容占位符 1">
            <a:extLst>
              <a:ext uri="{FF2B5EF4-FFF2-40B4-BE49-F238E27FC236}">
                <a16:creationId xmlns:a16="http://schemas.microsoft.com/office/drawing/2014/main" id="{83E32A16-DA1A-58EB-3A1A-D8BBAABAD6FD}"/>
              </a:ext>
            </a:extLst>
          </p:cNvPr>
          <p:cNvSpPr txBox="1">
            <a:spLocks/>
          </p:cNvSpPr>
          <p:nvPr/>
        </p:nvSpPr>
        <p:spPr bwMode="auto">
          <a:xfrm>
            <a:off x="-1" y="1103599"/>
            <a:ext cx="9144001" cy="39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4025" indent="-454025" algn="l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ZapfDingbatsITC"/>
              <a:buChar char="❖"/>
              <a:defRPr sz="24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804863" indent="-350838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  <a:tabLst/>
              <a:defRPr sz="20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2pPr>
            <a:lvl3pPr marL="1114425" indent="-227013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LucidaGrande" panose="020B06000405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3pPr>
            <a:lvl4pPr marL="16002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4pPr>
            <a:lvl5pPr marL="20574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1" lang="en" altLang="zh-CN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</a:t>
            </a:r>
            <a:r>
              <a:rPr kumimoji="1" lang="zh-CN" alt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" altLang="zh-CN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Cloud Visualization</a:t>
            </a:r>
            <a:endParaRPr kumimoji="1" lang="en-US" altLang="zh-CN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内容占位符 1">
            <a:extLst>
              <a:ext uri="{FF2B5EF4-FFF2-40B4-BE49-F238E27FC236}">
                <a16:creationId xmlns:a16="http://schemas.microsoft.com/office/drawing/2014/main" id="{AAB944F3-793C-D7CC-B482-E73384EC18B5}"/>
              </a:ext>
            </a:extLst>
          </p:cNvPr>
          <p:cNvSpPr txBox="1">
            <a:spLocks/>
          </p:cNvSpPr>
          <p:nvPr/>
        </p:nvSpPr>
        <p:spPr bwMode="auto">
          <a:xfrm>
            <a:off x="4135047" y="4099235"/>
            <a:ext cx="9144001" cy="39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454025" indent="-454025">
              <a:lnSpc>
                <a:spcPct val="100000"/>
              </a:lnSpc>
              <a:spcBef>
                <a:spcPts val="1000"/>
              </a:spcBef>
              <a:buFont typeface="ZapfDingbatsITC"/>
              <a:buChar char="❖"/>
              <a:defRPr kumimoji="1" sz="2400" i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  <a:lvl2pPr marL="804863" indent="-350838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  <a:tabLst/>
              <a:defRPr sz="2000" b="0" i="0" baseline="0"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2pPr>
            <a:lvl3pPr marL="1114425" indent="-227013">
              <a:lnSpc>
                <a:spcPct val="100000"/>
              </a:lnSpc>
              <a:spcBef>
                <a:spcPts val="500"/>
              </a:spcBef>
              <a:buFont typeface="LucidaGrande" panose="020B0600040502020204" pitchFamily="34" charset="0"/>
              <a:buChar char="•"/>
              <a:defRPr sz="1800" b="0" i="0" baseline="0"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3pPr>
            <a:lvl4pPr marL="1600200" indent="-228600">
              <a:lnSpc>
                <a:spcPct val="100000"/>
              </a:lnSpc>
              <a:spcBef>
                <a:spcPts val="500"/>
              </a:spcBef>
              <a:buFont typeface="ZapfDingbatsITC"/>
              <a:buChar char="❖"/>
              <a:defRPr sz="1600" b="0" i="0" baseline="0"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4pPr>
            <a:lvl5pPr marL="2057400" indent="-228600">
              <a:lnSpc>
                <a:spcPct val="100000"/>
              </a:lnSpc>
              <a:spcBef>
                <a:spcPts val="500"/>
              </a:spcBef>
              <a:buFont typeface="ZapfDingbatsITC"/>
              <a:buChar char="❖"/>
              <a:defRPr sz="1600" b="0" i="0" baseline="0"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en" altLang="zh-CN" dirty="0"/>
              <a:t>Length Statistics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" altLang="zh-CN" dirty="0"/>
              <a:t>Vocabulary</a:t>
            </a:r>
            <a:endParaRPr lang="en-US" altLang="zh-CN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79AAA1A-C4FA-9F26-0A63-49DE3FFEA7D1}"/>
              </a:ext>
            </a:extLst>
          </p:cNvPr>
          <p:cNvSpPr txBox="1"/>
          <p:nvPr/>
        </p:nvSpPr>
        <p:spPr>
          <a:xfrm>
            <a:off x="5326861" y="1789269"/>
            <a:ext cx="35666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24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High-frequency terms are strictly spatial relations </a:t>
            </a:r>
            <a:r>
              <a:rPr lang="en" altLang="zh-CN" sz="2400" dirty="0">
                <a:solidFill>
                  <a:srgbClr val="C00000"/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(e.g., left, right, behind) </a:t>
            </a:r>
            <a:r>
              <a:rPr lang="en" altLang="zh-CN" sz="24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and object nouns.</a:t>
            </a:r>
            <a:endParaRPr kumimoji="1" lang="zh-CN" altLang="en-US" sz="2400" dirty="0">
              <a:latin typeface="Hannotate SC" panose="03000500000000000000" pitchFamily="66" charset="-122"/>
              <a:ea typeface="Hannotate SC" panose="03000500000000000000" pitchFamily="66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F47DE6B-78D3-D517-8CC9-DBA8D603B618}"/>
              </a:ext>
            </a:extLst>
          </p:cNvPr>
          <p:cNvSpPr txBox="1"/>
          <p:nvPr/>
        </p:nvSpPr>
        <p:spPr>
          <a:xfrm>
            <a:off x="568374" y="4802712"/>
            <a:ext cx="3566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latin typeface="Hannotate SC" panose="03000500000000000000" pitchFamily="66" charset="-122"/>
                <a:ea typeface="Hannotate SC" panose="03000500000000000000" pitchFamily="66" charset="-122"/>
              </a:defRPr>
            </a:lvl1pPr>
          </a:lstStyle>
          <a:p>
            <a:r>
              <a:rPr lang="en" altLang="zh-CN" dirty="0"/>
              <a:t>Contains </a:t>
            </a:r>
            <a:r>
              <a:rPr lang="en" altLang="zh-CN" dirty="0">
                <a:solidFill>
                  <a:srgbClr val="C00000"/>
                </a:solidFill>
              </a:rPr>
              <a:t>2,664</a:t>
            </a:r>
            <a:r>
              <a:rPr lang="en" altLang="zh-CN" dirty="0"/>
              <a:t> unique words despite concise caption lengths.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3578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30940-A7BA-27B4-B4FE-44EFAB86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7FF6F0-1B20-B3D8-E2FF-0394C821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Experiment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B5B23E-C6A1-5D70-CB87-26B29BDD04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24</a:t>
            </a:fld>
            <a:endParaRPr lang="zh-CN" altLang="en-US"/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E4C68EA6-7182-C735-07F6-22F990E7E3ED}"/>
              </a:ext>
            </a:extLst>
          </p:cNvPr>
          <p:cNvGrpSpPr/>
          <p:nvPr/>
        </p:nvGrpSpPr>
        <p:grpSpPr>
          <a:xfrm>
            <a:off x="1093610" y="1614801"/>
            <a:ext cx="6956777" cy="5031496"/>
            <a:chOff x="83219" y="141740"/>
            <a:chExt cx="12793912" cy="9253208"/>
          </a:xfrm>
        </p:grpSpPr>
        <p:sp>
          <p:nvSpPr>
            <p:cNvPr id="50" name="矩形: 圆角 15">
              <a:extLst>
                <a:ext uri="{FF2B5EF4-FFF2-40B4-BE49-F238E27FC236}">
                  <a16:creationId xmlns:a16="http://schemas.microsoft.com/office/drawing/2014/main" id="{68C5084D-ECEE-49B5-A273-A906DA4169D0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83219" y="141740"/>
              <a:ext cx="12793912" cy="9253208"/>
            </a:xfrm>
            <a:prstGeom prst="roundRect">
              <a:avLst>
                <a:gd name="adj" fmla="val 1377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algn="ctr" rotWithShape="0">
                <a:srgbClr val="00206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400" dirty="0">
                <a:solidFill>
                  <a:srgbClr val="C00000"/>
                </a:solidFill>
                <a:ea typeface="等线" panose="02010600030101010101" pitchFamily="2" charset="-122"/>
                <a:sym typeface="+mn-lt"/>
              </a:endParaRPr>
            </a:p>
          </p:txBody>
        </p:sp>
        <p:pic>
          <p:nvPicPr>
            <p:cNvPr id="51" name="图片 50" descr="图片包含 桌子, 电脑, 键盘, 监控&#10;&#10;AI 生成的内容可能不正确。">
              <a:extLst>
                <a:ext uri="{FF2B5EF4-FFF2-40B4-BE49-F238E27FC236}">
                  <a16:creationId xmlns:a16="http://schemas.microsoft.com/office/drawing/2014/main" id="{DD40199C-15F6-2B08-C976-EC1D0EC6183E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04000" y="957600"/>
              <a:ext cx="3700800" cy="2689200"/>
            </a:xfrm>
            <a:prstGeom prst="rect">
              <a:avLst/>
            </a:prstGeom>
            <a:ln w="50800">
              <a:solidFill>
                <a:schemeClr val="accent3">
                  <a:lumMod val="60000"/>
                  <a:lumOff val="40000"/>
                </a:schemeClr>
              </a:solidFill>
            </a:ln>
          </p:spPr>
        </p:pic>
        <p:pic>
          <p:nvPicPr>
            <p:cNvPr id="52" name="图片 51" descr="房间里有桌子和椅子&#10;&#10;AI 生成的内容可能不正确。">
              <a:extLst>
                <a:ext uri="{FF2B5EF4-FFF2-40B4-BE49-F238E27FC236}">
                  <a16:creationId xmlns:a16="http://schemas.microsoft.com/office/drawing/2014/main" id="{7AEEC1E1-479F-FD9B-D82D-C74FA5DC6AA9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4000" y="957600"/>
              <a:ext cx="3700800" cy="2689200"/>
            </a:xfrm>
            <a:prstGeom prst="rect">
              <a:avLst/>
            </a:prstGeom>
            <a:ln w="50800">
              <a:solidFill>
                <a:srgbClr val="FF0000"/>
              </a:solidFill>
            </a:ln>
          </p:spPr>
        </p:pic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1DADD90F-D80B-89FF-DECF-1B85ACC7D151}"/>
                </a:ext>
              </a:extLst>
            </p:cNvPr>
            <p:cNvSpPr txBox="1"/>
            <p:nvPr/>
          </p:nvSpPr>
          <p:spPr>
            <a:xfrm>
              <a:off x="8881922" y="203323"/>
              <a:ext cx="2802962" cy="7358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CN" sz="2000" b="1" dirty="0">
                  <a:latin typeface="Kaiti SC Black" panose="02010600040101010101" pitchFamily="2" charset="-122"/>
                  <a:ea typeface="Kaiti SC Black" panose="02010600040101010101" pitchFamily="2" charset="-122"/>
                  <a:cs typeface="Times New Roman" panose="02020603050405020304" pitchFamily="18" charset="0"/>
                </a:rPr>
                <a:t>Text view</a:t>
              </a: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0D2F046C-7FB7-234F-2DA2-72AEB348C692}"/>
                </a:ext>
              </a:extLst>
            </p:cNvPr>
            <p:cNvSpPr/>
            <p:nvPr/>
          </p:nvSpPr>
          <p:spPr>
            <a:xfrm>
              <a:off x="7942014" y="958715"/>
              <a:ext cx="4795970" cy="2689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50800">
              <a:solidFill>
                <a:schemeClr val="accent3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/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F2BE67B9-EE7B-EFFE-A3B4-8FA57504CE0E}"/>
                </a:ext>
              </a:extLst>
            </p:cNvPr>
            <p:cNvSpPr txBox="1"/>
            <p:nvPr/>
          </p:nvSpPr>
          <p:spPr>
            <a:xfrm>
              <a:off x="7910688" y="1151064"/>
              <a:ext cx="4786812" cy="2207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Six white rectangular tables with gray legs are arranged in two rows; each table has a maroon seat with black frame; white cables lie on the gray patterned floor; two whiteboards are on the back wall.</a:t>
              </a:r>
            </a:p>
          </p:txBody>
        </p: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B6C56008-CFC1-6DE8-1945-9D9C67BC5E41}"/>
                </a:ext>
              </a:extLst>
            </p:cNvPr>
            <p:cNvGrpSpPr/>
            <p:nvPr/>
          </p:nvGrpSpPr>
          <p:grpSpPr>
            <a:xfrm>
              <a:off x="11384154" y="3104537"/>
              <a:ext cx="1361324" cy="566738"/>
              <a:chOff x="4572001" y="3153905"/>
              <a:chExt cx="647669" cy="269634"/>
            </a:xfrm>
          </p:grpSpPr>
          <p:sp>
            <p:nvSpPr>
              <p:cNvPr id="91" name="矩形 90">
                <a:extLst>
                  <a:ext uri="{FF2B5EF4-FFF2-40B4-BE49-F238E27FC236}">
                    <a16:creationId xmlns:a16="http://schemas.microsoft.com/office/drawing/2014/main" id="{FA844EC1-79DD-359C-76BB-2AF447FDD92D}"/>
                  </a:ext>
                </a:extLst>
              </p:cNvPr>
              <p:cNvSpPr/>
              <p:nvPr/>
            </p:nvSpPr>
            <p:spPr bwMode="auto">
              <a:xfrm>
                <a:off x="4572001" y="3153905"/>
                <a:ext cx="630030" cy="24960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 wrap="square" rtlCol="0" anchor="ctr">
                <a:noAutofit/>
              </a:bodyPr>
              <a:lstStyle/>
              <a:p>
                <a:pPr algn="ctr" eaLnBrk="1" hangingPunct="1"/>
                <a:endParaRPr kumimoji="1" lang="zh-CN" alt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32DC86E2-6031-FAA6-51B5-491536087796}"/>
                  </a:ext>
                </a:extLst>
              </p:cNvPr>
              <p:cNvSpPr txBox="1"/>
              <p:nvPr/>
            </p:nvSpPr>
            <p:spPr>
              <a:xfrm>
                <a:off x="4586836" y="3154247"/>
                <a:ext cx="632834" cy="269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0. 9941</a:t>
                </a:r>
                <a:endParaRPr kumimoji="1" lang="zh-CN" altLang="en-US" sz="14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AB147309-245A-D1F6-106F-DD00BA9594FE}"/>
                </a:ext>
              </a:extLst>
            </p:cNvPr>
            <p:cNvSpPr/>
            <p:nvPr/>
          </p:nvSpPr>
          <p:spPr>
            <a:xfrm>
              <a:off x="7942014" y="3771908"/>
              <a:ext cx="4795970" cy="2689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50800">
              <a:solidFill>
                <a:schemeClr val="accent3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/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47E43FD0-9696-CE49-278A-BE0FEE91C741}"/>
                </a:ext>
              </a:extLst>
            </p:cNvPr>
            <p:cNvSpPr txBox="1"/>
            <p:nvPr/>
          </p:nvSpPr>
          <p:spPr>
            <a:xfrm>
              <a:off x="7994750" y="3920243"/>
              <a:ext cx="4636333" cy="220747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defRPr sz="2400" b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" altLang="zh-CN" sz="1200" dirty="0"/>
                <a:t>Two purple chairs with metal legs are positioned against a white wall with brown baseboard; to the left, three light blue chairs are arranged near a dark table, with a closed door visible in the background.</a:t>
              </a:r>
            </a:p>
          </p:txBody>
        </p: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BB7A0D0F-F2A9-FEFF-36EC-E2C7603E8AF7}"/>
                </a:ext>
              </a:extLst>
            </p:cNvPr>
            <p:cNvGrpSpPr/>
            <p:nvPr/>
          </p:nvGrpSpPr>
          <p:grpSpPr>
            <a:xfrm>
              <a:off x="11384157" y="5919685"/>
              <a:ext cx="1343164" cy="566738"/>
              <a:chOff x="4572001" y="3153905"/>
              <a:chExt cx="639029" cy="269634"/>
            </a:xfrm>
          </p:grpSpPr>
          <p:sp>
            <p:nvSpPr>
              <p:cNvPr id="89" name="矩形 88">
                <a:extLst>
                  <a:ext uri="{FF2B5EF4-FFF2-40B4-BE49-F238E27FC236}">
                    <a16:creationId xmlns:a16="http://schemas.microsoft.com/office/drawing/2014/main" id="{5C31668C-BC6B-8995-6387-89E331457FB8}"/>
                  </a:ext>
                </a:extLst>
              </p:cNvPr>
              <p:cNvSpPr/>
              <p:nvPr/>
            </p:nvSpPr>
            <p:spPr bwMode="auto">
              <a:xfrm>
                <a:off x="4572001" y="3153905"/>
                <a:ext cx="630030" cy="24960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 wrap="square" rtlCol="0" anchor="ctr">
                <a:noAutofit/>
              </a:bodyPr>
              <a:lstStyle/>
              <a:p>
                <a:pPr algn="ctr" eaLnBrk="1" hangingPunct="1"/>
                <a:endParaRPr kumimoji="1" lang="zh-CN" alt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文本框 89">
                <a:extLst>
                  <a:ext uri="{FF2B5EF4-FFF2-40B4-BE49-F238E27FC236}">
                    <a16:creationId xmlns:a16="http://schemas.microsoft.com/office/drawing/2014/main" id="{3727ED87-B1AB-DD7F-1C75-68A2A32FFFA1}"/>
                  </a:ext>
                </a:extLst>
              </p:cNvPr>
              <p:cNvSpPr txBox="1"/>
              <p:nvPr/>
            </p:nvSpPr>
            <p:spPr>
              <a:xfrm>
                <a:off x="4586836" y="3154247"/>
                <a:ext cx="624194" cy="269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0. 9911</a:t>
                </a:r>
                <a:endParaRPr kumimoji="1" lang="zh-CN" altLang="en-US" sz="14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FEC46F32-BBD5-AADB-5B24-BFC12CAED721}"/>
                </a:ext>
              </a:extLst>
            </p:cNvPr>
            <p:cNvSpPr/>
            <p:nvPr/>
          </p:nvSpPr>
          <p:spPr>
            <a:xfrm>
              <a:off x="7942014" y="6622143"/>
              <a:ext cx="4795970" cy="2689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5080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/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39AA691A-9E03-A265-3007-2D812D4B3307}"/>
                </a:ext>
              </a:extLst>
            </p:cNvPr>
            <p:cNvSpPr txBox="1"/>
            <p:nvPr/>
          </p:nvSpPr>
          <p:spPr>
            <a:xfrm>
              <a:off x="7994750" y="6794512"/>
              <a:ext cx="4577311" cy="1867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defRPr sz="2400" b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" altLang="zh-CN" sz="1200" dirty="0">
                  <a:solidFill>
                    <a:srgbClr val="C00000"/>
                  </a:solidFill>
                </a:rPr>
                <a:t>Three cardboard boxes </a:t>
              </a:r>
              <a:r>
                <a:rPr lang="en" altLang="zh-CN" sz="1200" dirty="0"/>
                <a:t>sit atop a white desk with a light blue </a:t>
              </a:r>
              <a:r>
                <a:rPr lang="en" altLang="zh-CN" sz="1200" dirty="0">
                  <a:solidFill>
                    <a:srgbClr val="C00000"/>
                  </a:solidFill>
                </a:rPr>
                <a:t>drawer unit</a:t>
              </a:r>
              <a:r>
                <a:rPr lang="en" altLang="zh-CN" sz="1200" dirty="0"/>
                <a:t>; a </a:t>
              </a:r>
              <a:r>
                <a:rPr lang="en" altLang="zh-CN" sz="1200" dirty="0">
                  <a:solidFill>
                    <a:srgbClr val="C00000"/>
                  </a:solidFill>
                </a:rPr>
                <a:t>gray swivel chair </a:t>
              </a:r>
              <a:r>
                <a:rPr lang="en" altLang="zh-CN" sz="1200" dirty="0"/>
                <a:t>with a </a:t>
              </a:r>
              <a:r>
                <a:rPr lang="en" altLang="zh-CN" sz="1200" dirty="0">
                  <a:solidFill>
                    <a:srgbClr val="C00000"/>
                  </a:solidFill>
                </a:rPr>
                <a:t>green backrest </a:t>
              </a:r>
              <a:r>
                <a:rPr lang="en" altLang="zh-CN" sz="1200" dirty="0"/>
                <a:t>is positioned in front, and a beige filing </a:t>
              </a:r>
              <a:r>
                <a:rPr lang="en" altLang="zh-CN" sz="1200" dirty="0">
                  <a:solidFill>
                    <a:srgbClr val="C00000"/>
                  </a:solidFill>
                </a:rPr>
                <a:t>cabinet</a:t>
              </a:r>
              <a:r>
                <a:rPr lang="en" altLang="zh-CN" sz="1200" dirty="0"/>
                <a:t> is to the right.</a:t>
              </a:r>
            </a:p>
          </p:txBody>
        </p: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57E78FD2-3CAB-F0C6-03FA-8FE74E9D8127}"/>
                </a:ext>
              </a:extLst>
            </p:cNvPr>
            <p:cNvGrpSpPr/>
            <p:nvPr/>
          </p:nvGrpSpPr>
          <p:grpSpPr>
            <a:xfrm>
              <a:off x="11390838" y="8766435"/>
              <a:ext cx="1361324" cy="566738"/>
              <a:chOff x="4572001" y="3153905"/>
              <a:chExt cx="647669" cy="269634"/>
            </a:xfrm>
          </p:grpSpPr>
          <p:sp>
            <p:nvSpPr>
              <p:cNvPr id="87" name="矩形 86">
                <a:extLst>
                  <a:ext uri="{FF2B5EF4-FFF2-40B4-BE49-F238E27FC236}">
                    <a16:creationId xmlns:a16="http://schemas.microsoft.com/office/drawing/2014/main" id="{BA1265A2-F657-A6B8-416A-9D24BD3DDB14}"/>
                  </a:ext>
                </a:extLst>
              </p:cNvPr>
              <p:cNvSpPr/>
              <p:nvPr/>
            </p:nvSpPr>
            <p:spPr bwMode="auto">
              <a:xfrm>
                <a:off x="4572001" y="3153905"/>
                <a:ext cx="630030" cy="24960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 wrap="square" rtlCol="0" anchor="ctr">
                <a:noAutofit/>
              </a:bodyPr>
              <a:lstStyle/>
              <a:p>
                <a:pPr algn="ctr" eaLnBrk="1" hangingPunct="1"/>
                <a:endParaRPr kumimoji="1" lang="zh-CN" alt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文本框 87">
                <a:extLst>
                  <a:ext uri="{FF2B5EF4-FFF2-40B4-BE49-F238E27FC236}">
                    <a16:creationId xmlns:a16="http://schemas.microsoft.com/office/drawing/2014/main" id="{374B68CA-4814-DAD1-AB20-DD12379A5D74}"/>
                  </a:ext>
                </a:extLst>
              </p:cNvPr>
              <p:cNvSpPr txBox="1"/>
              <p:nvPr/>
            </p:nvSpPr>
            <p:spPr>
              <a:xfrm>
                <a:off x="4586836" y="3154247"/>
                <a:ext cx="632834" cy="269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0. 0015</a:t>
                </a:r>
                <a:endParaRPr kumimoji="1" lang="zh-CN" altLang="en-US" sz="1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D9B4D855-7C52-2B43-FD1C-E788F80B49AD}"/>
                </a:ext>
              </a:extLst>
            </p:cNvPr>
            <p:cNvSpPr txBox="1"/>
            <p:nvPr/>
          </p:nvSpPr>
          <p:spPr>
            <a:xfrm>
              <a:off x="832686" y="203703"/>
              <a:ext cx="2507693" cy="7358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CN" sz="2000" b="1" dirty="0">
                  <a:latin typeface="Kaiti SC Black" panose="02010600040101010101" pitchFamily="2" charset="-122"/>
                  <a:ea typeface="Kaiti SC Black" panose="02010600040101010101" pitchFamily="2" charset="-122"/>
                  <a:cs typeface="Times New Roman" panose="02020603050405020304" pitchFamily="18" charset="0"/>
                </a:rPr>
                <a:t>RGB view</a:t>
              </a:r>
            </a:p>
          </p:txBody>
        </p: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6CE1A357-C1DC-8B91-89C9-8B649EFF9DE1}"/>
                </a:ext>
              </a:extLst>
            </p:cNvPr>
            <p:cNvGrpSpPr/>
            <p:nvPr/>
          </p:nvGrpSpPr>
          <p:grpSpPr>
            <a:xfrm>
              <a:off x="2601356" y="3104540"/>
              <a:ext cx="1361324" cy="566734"/>
              <a:chOff x="4572001" y="3153905"/>
              <a:chExt cx="647669" cy="269632"/>
            </a:xfrm>
          </p:grpSpPr>
          <p:sp>
            <p:nvSpPr>
              <p:cNvPr id="85" name="矩形 84">
                <a:extLst>
                  <a:ext uri="{FF2B5EF4-FFF2-40B4-BE49-F238E27FC236}">
                    <a16:creationId xmlns:a16="http://schemas.microsoft.com/office/drawing/2014/main" id="{1FAF1110-E89C-6531-8848-389652EC760F}"/>
                  </a:ext>
                </a:extLst>
              </p:cNvPr>
              <p:cNvSpPr/>
              <p:nvPr/>
            </p:nvSpPr>
            <p:spPr bwMode="auto">
              <a:xfrm>
                <a:off x="4572001" y="3153905"/>
                <a:ext cx="630030" cy="24960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 wrap="square" rtlCol="0" anchor="ctr">
                <a:noAutofit/>
              </a:bodyPr>
              <a:lstStyle/>
              <a:p>
                <a:pPr algn="ctr" eaLnBrk="1" hangingPunct="1"/>
                <a:endParaRPr kumimoji="1" lang="zh-CN" alt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文本框 85">
                <a:extLst>
                  <a:ext uri="{FF2B5EF4-FFF2-40B4-BE49-F238E27FC236}">
                    <a16:creationId xmlns:a16="http://schemas.microsoft.com/office/drawing/2014/main" id="{20BB31CF-CC5C-8576-BC4E-9363C6BC62ED}"/>
                  </a:ext>
                </a:extLst>
              </p:cNvPr>
              <p:cNvSpPr txBox="1"/>
              <p:nvPr/>
            </p:nvSpPr>
            <p:spPr>
              <a:xfrm>
                <a:off x="4586836" y="3154245"/>
                <a:ext cx="632834" cy="269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0. 0802</a:t>
                </a:r>
                <a:endParaRPr kumimoji="1" lang="zh-CN" altLang="en-US" sz="1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5" name="图片 64" descr="地板上放着椅子&#10;&#10;AI 生成的内容可能不正确。">
              <a:extLst>
                <a:ext uri="{FF2B5EF4-FFF2-40B4-BE49-F238E27FC236}">
                  <a16:creationId xmlns:a16="http://schemas.microsoft.com/office/drawing/2014/main" id="{F10C7F39-F854-33FF-24DF-39F17582F18F}"/>
                </a:ext>
              </a:extLst>
            </p:cNvPr>
            <p:cNvPicPr>
              <a:picLocks/>
            </p:cNvPicPr>
            <p:nvPr/>
          </p:nvPicPr>
          <p:blipFill>
            <a:blip r:embed="rId6"/>
            <a:srcRect t="-1" b="1419"/>
            <a:stretch/>
          </p:blipFill>
          <p:spPr>
            <a:xfrm>
              <a:off x="235587" y="3771908"/>
              <a:ext cx="3701961" cy="2689200"/>
            </a:xfrm>
            <a:prstGeom prst="rect">
              <a:avLst/>
            </a:prstGeom>
            <a:ln w="50800">
              <a:solidFill>
                <a:schemeClr val="accent3">
                  <a:lumMod val="60000"/>
                  <a:lumOff val="40000"/>
                </a:schemeClr>
              </a:solidFill>
            </a:ln>
            <a:effectLst/>
          </p:spPr>
        </p:pic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7B67C4FD-0351-69EF-B4C3-7D7FB762CD1A}"/>
                </a:ext>
              </a:extLst>
            </p:cNvPr>
            <p:cNvGrpSpPr/>
            <p:nvPr/>
          </p:nvGrpSpPr>
          <p:grpSpPr>
            <a:xfrm>
              <a:off x="2601423" y="5919685"/>
              <a:ext cx="1361324" cy="566738"/>
              <a:chOff x="4572001" y="3153905"/>
              <a:chExt cx="647669" cy="269634"/>
            </a:xfrm>
          </p:grpSpPr>
          <p:sp>
            <p:nvSpPr>
              <p:cNvPr id="83" name="矩形 82">
                <a:extLst>
                  <a:ext uri="{FF2B5EF4-FFF2-40B4-BE49-F238E27FC236}">
                    <a16:creationId xmlns:a16="http://schemas.microsoft.com/office/drawing/2014/main" id="{631494EC-12E4-4F22-7ECE-D749A970ADEF}"/>
                  </a:ext>
                </a:extLst>
              </p:cNvPr>
              <p:cNvSpPr/>
              <p:nvPr/>
            </p:nvSpPr>
            <p:spPr bwMode="auto">
              <a:xfrm>
                <a:off x="4572001" y="3153905"/>
                <a:ext cx="630030" cy="24960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 wrap="square" rtlCol="0" anchor="ctr">
                <a:noAutofit/>
              </a:bodyPr>
              <a:lstStyle/>
              <a:p>
                <a:pPr algn="ctr" eaLnBrk="1" hangingPunct="1"/>
                <a:endParaRPr kumimoji="1" lang="zh-CN" alt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8CC2DCD7-009A-033B-8601-C197202E3E2D}"/>
                  </a:ext>
                </a:extLst>
              </p:cNvPr>
              <p:cNvSpPr txBox="1"/>
              <p:nvPr/>
            </p:nvSpPr>
            <p:spPr>
              <a:xfrm>
                <a:off x="4586836" y="3154247"/>
                <a:ext cx="632834" cy="269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0. 9962</a:t>
                </a:r>
                <a:endParaRPr kumimoji="1" lang="zh-CN" altLang="en-US" sz="14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7" name="图片 66" descr="房间里有蓝色的椅子&#10;&#10;AI 生成的内容可能不正确。">
              <a:extLst>
                <a:ext uri="{FF2B5EF4-FFF2-40B4-BE49-F238E27FC236}">
                  <a16:creationId xmlns:a16="http://schemas.microsoft.com/office/drawing/2014/main" id="{4F736F43-5B0D-6362-92CC-062211D963B4}"/>
                </a:ext>
              </a:extLst>
            </p:cNvPr>
            <p:cNvPicPr>
              <a:picLocks/>
            </p:cNvPicPr>
            <p:nvPr/>
          </p:nvPicPr>
          <p:blipFill>
            <a:blip r:embed="rId7"/>
            <a:srcRect t="1" b="1418"/>
            <a:stretch/>
          </p:blipFill>
          <p:spPr>
            <a:xfrm>
              <a:off x="235586" y="6622143"/>
              <a:ext cx="3701894" cy="2689200"/>
            </a:xfrm>
            <a:prstGeom prst="rect">
              <a:avLst/>
            </a:prstGeom>
            <a:ln w="50800">
              <a:solidFill>
                <a:schemeClr val="accent3">
                  <a:lumMod val="60000"/>
                  <a:lumOff val="40000"/>
                </a:schemeClr>
              </a:solidFill>
            </a:ln>
            <a:effectLst/>
          </p:spPr>
        </p:pic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4CDCB495-C5A0-C649-6E4A-B923CCB0812F}"/>
                </a:ext>
              </a:extLst>
            </p:cNvPr>
            <p:cNvGrpSpPr/>
            <p:nvPr/>
          </p:nvGrpSpPr>
          <p:grpSpPr>
            <a:xfrm>
              <a:off x="2599780" y="8766435"/>
              <a:ext cx="1361324" cy="566738"/>
              <a:chOff x="4572001" y="3153905"/>
              <a:chExt cx="647669" cy="269634"/>
            </a:xfrm>
          </p:grpSpPr>
          <p:sp>
            <p:nvSpPr>
              <p:cNvPr id="81" name="矩形 80">
                <a:extLst>
                  <a:ext uri="{FF2B5EF4-FFF2-40B4-BE49-F238E27FC236}">
                    <a16:creationId xmlns:a16="http://schemas.microsoft.com/office/drawing/2014/main" id="{86699C82-B92C-0670-B056-ABF065AF93F5}"/>
                  </a:ext>
                </a:extLst>
              </p:cNvPr>
              <p:cNvSpPr/>
              <p:nvPr/>
            </p:nvSpPr>
            <p:spPr bwMode="auto">
              <a:xfrm>
                <a:off x="4572001" y="3153905"/>
                <a:ext cx="630030" cy="24960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 wrap="square" rtlCol="0" anchor="ctr">
                <a:noAutofit/>
              </a:bodyPr>
              <a:lstStyle/>
              <a:p>
                <a:pPr algn="ctr" eaLnBrk="1" hangingPunct="1"/>
                <a:endParaRPr kumimoji="1" lang="zh-CN" alt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96E2CF78-762A-05CB-F84F-5A614CDF48FC}"/>
                  </a:ext>
                </a:extLst>
              </p:cNvPr>
              <p:cNvSpPr txBox="1"/>
              <p:nvPr/>
            </p:nvSpPr>
            <p:spPr>
              <a:xfrm>
                <a:off x="4586836" y="3154247"/>
                <a:ext cx="632834" cy="269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0. 9181</a:t>
                </a:r>
                <a:endParaRPr kumimoji="1" lang="zh-CN" altLang="en-US" sz="14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758071D9-B6C9-0F5A-3A61-411DD6E9AB86}"/>
                </a:ext>
              </a:extLst>
            </p:cNvPr>
            <p:cNvSpPr txBox="1"/>
            <p:nvPr/>
          </p:nvSpPr>
          <p:spPr>
            <a:xfrm>
              <a:off x="4551836" y="203703"/>
              <a:ext cx="2802963" cy="7358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CN" sz="2000" b="1" dirty="0">
                  <a:latin typeface="Kaiti SC Black" panose="02010600040101010101" pitchFamily="2" charset="-122"/>
                  <a:ea typeface="Kaiti SC Black" panose="02010600040101010101" pitchFamily="2" charset="-122"/>
                  <a:cs typeface="Times New Roman" panose="02020603050405020304" pitchFamily="18" charset="0"/>
                </a:rPr>
                <a:t>Depth view</a:t>
              </a:r>
            </a:p>
          </p:txBody>
        </p:sp>
        <p:grpSp>
          <p:nvGrpSpPr>
            <p:cNvPr id="70" name="组合 69">
              <a:extLst>
                <a:ext uri="{FF2B5EF4-FFF2-40B4-BE49-F238E27FC236}">
                  <a16:creationId xmlns:a16="http://schemas.microsoft.com/office/drawing/2014/main" id="{D40625A6-7649-4BAD-0CB4-E6A198A93F24}"/>
                </a:ext>
              </a:extLst>
            </p:cNvPr>
            <p:cNvGrpSpPr/>
            <p:nvPr/>
          </p:nvGrpSpPr>
          <p:grpSpPr>
            <a:xfrm>
              <a:off x="6466810" y="3104537"/>
              <a:ext cx="1361324" cy="566738"/>
              <a:chOff x="4572001" y="3153905"/>
              <a:chExt cx="647669" cy="269634"/>
            </a:xfrm>
          </p:grpSpPr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D30CF1F7-BFD4-A86F-0B5D-2220B417F797}"/>
                  </a:ext>
                </a:extLst>
              </p:cNvPr>
              <p:cNvSpPr/>
              <p:nvPr/>
            </p:nvSpPr>
            <p:spPr bwMode="auto">
              <a:xfrm>
                <a:off x="4572001" y="3153905"/>
                <a:ext cx="630030" cy="24960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 wrap="square" rtlCol="0" anchor="ctr">
                <a:noAutofit/>
              </a:bodyPr>
              <a:lstStyle/>
              <a:p>
                <a:pPr algn="ctr" eaLnBrk="1" hangingPunct="1"/>
                <a:endParaRPr kumimoji="1" lang="zh-CN" alt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文本框 79">
                <a:extLst>
                  <a:ext uri="{FF2B5EF4-FFF2-40B4-BE49-F238E27FC236}">
                    <a16:creationId xmlns:a16="http://schemas.microsoft.com/office/drawing/2014/main" id="{C6907598-194E-4E2B-141E-6315F465EA06}"/>
                  </a:ext>
                </a:extLst>
              </p:cNvPr>
              <p:cNvSpPr txBox="1"/>
              <p:nvPr/>
            </p:nvSpPr>
            <p:spPr>
              <a:xfrm>
                <a:off x="4586836" y="3154247"/>
                <a:ext cx="632834" cy="269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0. 9970</a:t>
                </a:r>
                <a:endParaRPr kumimoji="1" lang="zh-CN" altLang="en-US" sz="14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1" name="图片 70" descr="图片包含 游戏机, 食物, 桌子, 蛋糕&#10;&#10;AI 生成的内容可能不正确。">
              <a:extLst>
                <a:ext uri="{FF2B5EF4-FFF2-40B4-BE49-F238E27FC236}">
                  <a16:creationId xmlns:a16="http://schemas.microsoft.com/office/drawing/2014/main" id="{8F5640A6-195F-00FF-3996-2828764AB1AA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03767" y="3773432"/>
              <a:ext cx="3699166" cy="2687676"/>
            </a:xfrm>
            <a:prstGeom prst="rect">
              <a:avLst/>
            </a:prstGeom>
            <a:ln w="50800">
              <a:solidFill>
                <a:srgbClr val="FF0000"/>
              </a:solidFill>
            </a:ln>
            <a:effectLst/>
          </p:spPr>
        </p:pic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id="{CFB33ADB-E658-81BA-A570-D07E1178B145}"/>
                </a:ext>
              </a:extLst>
            </p:cNvPr>
            <p:cNvGrpSpPr/>
            <p:nvPr/>
          </p:nvGrpSpPr>
          <p:grpSpPr>
            <a:xfrm>
              <a:off x="6473725" y="5919685"/>
              <a:ext cx="1361324" cy="566738"/>
              <a:chOff x="4572001" y="3153905"/>
              <a:chExt cx="647669" cy="269634"/>
            </a:xfrm>
          </p:grpSpPr>
          <p:sp>
            <p:nvSpPr>
              <p:cNvPr id="77" name="矩形 76">
                <a:extLst>
                  <a:ext uri="{FF2B5EF4-FFF2-40B4-BE49-F238E27FC236}">
                    <a16:creationId xmlns:a16="http://schemas.microsoft.com/office/drawing/2014/main" id="{5FD04930-01C2-29F1-B652-36C5504C0230}"/>
                  </a:ext>
                </a:extLst>
              </p:cNvPr>
              <p:cNvSpPr/>
              <p:nvPr/>
            </p:nvSpPr>
            <p:spPr bwMode="auto">
              <a:xfrm>
                <a:off x="4572001" y="3153905"/>
                <a:ext cx="630030" cy="24960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 wrap="square" rtlCol="0" anchor="ctr">
                <a:noAutofit/>
              </a:bodyPr>
              <a:lstStyle/>
              <a:p>
                <a:pPr algn="ctr" eaLnBrk="1" hangingPunct="1"/>
                <a:endParaRPr kumimoji="1" lang="zh-CN" alt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文本框 77">
                <a:extLst>
                  <a:ext uri="{FF2B5EF4-FFF2-40B4-BE49-F238E27FC236}">
                    <a16:creationId xmlns:a16="http://schemas.microsoft.com/office/drawing/2014/main" id="{72E9E7FA-83F6-3C1C-7ADD-B3F50DF5E15F}"/>
                  </a:ext>
                </a:extLst>
              </p:cNvPr>
              <p:cNvSpPr txBox="1"/>
              <p:nvPr/>
            </p:nvSpPr>
            <p:spPr>
              <a:xfrm>
                <a:off x="4586836" y="3154247"/>
                <a:ext cx="632834" cy="269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0. 0397</a:t>
                </a:r>
                <a:endParaRPr kumimoji="1" lang="zh-CN" altLang="en-US" sz="1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3" name="图片 72" descr="图片包含 桌子, 椅子, 房间, 笔记本&#10;&#10;AI 生成的内容可能不正确。">
              <a:extLst>
                <a:ext uri="{FF2B5EF4-FFF2-40B4-BE49-F238E27FC236}">
                  <a16:creationId xmlns:a16="http://schemas.microsoft.com/office/drawing/2014/main" id="{54CF1920-C232-4BDA-A758-8F3CD0507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02370" y="6623667"/>
              <a:ext cx="3701894" cy="2687676"/>
            </a:xfrm>
            <a:prstGeom prst="rect">
              <a:avLst/>
            </a:prstGeom>
            <a:ln w="50800">
              <a:solidFill>
                <a:schemeClr val="accent6"/>
              </a:solidFill>
            </a:ln>
            <a:effectLst/>
          </p:spPr>
        </p:pic>
        <p:grpSp>
          <p:nvGrpSpPr>
            <p:cNvPr id="74" name="组合 73">
              <a:extLst>
                <a:ext uri="{FF2B5EF4-FFF2-40B4-BE49-F238E27FC236}">
                  <a16:creationId xmlns:a16="http://schemas.microsoft.com/office/drawing/2014/main" id="{BE496AEB-95E2-5E7C-173D-306CD5E4D950}"/>
                </a:ext>
              </a:extLst>
            </p:cNvPr>
            <p:cNvGrpSpPr/>
            <p:nvPr/>
          </p:nvGrpSpPr>
          <p:grpSpPr>
            <a:xfrm>
              <a:off x="6466810" y="8766435"/>
              <a:ext cx="1361324" cy="566738"/>
              <a:chOff x="4572001" y="3153905"/>
              <a:chExt cx="647669" cy="269634"/>
            </a:xfrm>
          </p:grpSpPr>
          <p:sp>
            <p:nvSpPr>
              <p:cNvPr id="75" name="矩形 74">
                <a:extLst>
                  <a:ext uri="{FF2B5EF4-FFF2-40B4-BE49-F238E27FC236}">
                    <a16:creationId xmlns:a16="http://schemas.microsoft.com/office/drawing/2014/main" id="{9991C404-3DCA-A0AB-DAEB-5EBCFDC76FBE}"/>
                  </a:ext>
                </a:extLst>
              </p:cNvPr>
              <p:cNvSpPr/>
              <p:nvPr/>
            </p:nvSpPr>
            <p:spPr bwMode="auto">
              <a:xfrm>
                <a:off x="4572001" y="3153905"/>
                <a:ext cx="630030" cy="24960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 wrap="square" rtlCol="0" anchor="ctr">
                <a:noAutofit/>
              </a:bodyPr>
              <a:lstStyle/>
              <a:p>
                <a:pPr algn="ctr" eaLnBrk="1" hangingPunct="1"/>
                <a:endParaRPr kumimoji="1" lang="zh-CN" alt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文本框 75">
                <a:extLst>
                  <a:ext uri="{FF2B5EF4-FFF2-40B4-BE49-F238E27FC236}">
                    <a16:creationId xmlns:a16="http://schemas.microsoft.com/office/drawing/2014/main" id="{81F7D638-6763-721B-D24E-38B68AD22611}"/>
                  </a:ext>
                </a:extLst>
              </p:cNvPr>
              <p:cNvSpPr txBox="1"/>
              <p:nvPr/>
            </p:nvSpPr>
            <p:spPr>
              <a:xfrm>
                <a:off x="4586836" y="3154247"/>
                <a:ext cx="632834" cy="269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0. 8453</a:t>
                </a:r>
                <a:endParaRPr kumimoji="1" lang="zh-CN" altLang="en-US" sz="14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93" name="内容占位符 1">
            <a:extLst>
              <a:ext uri="{FF2B5EF4-FFF2-40B4-BE49-F238E27FC236}">
                <a16:creationId xmlns:a16="http://schemas.microsoft.com/office/drawing/2014/main" id="{0C0DE89E-6AE5-647B-7027-1F1727C1A2B4}"/>
              </a:ext>
            </a:extLst>
          </p:cNvPr>
          <p:cNvSpPr txBox="1">
            <a:spLocks/>
          </p:cNvSpPr>
          <p:nvPr/>
        </p:nvSpPr>
        <p:spPr bwMode="auto">
          <a:xfrm>
            <a:off x="-1" y="1103599"/>
            <a:ext cx="9144001" cy="39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4025" indent="-454025" algn="l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ZapfDingbatsITC"/>
              <a:buChar char="❖"/>
              <a:defRPr sz="24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804863" indent="-350838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  <a:tabLst/>
              <a:defRPr sz="20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2pPr>
            <a:lvl3pPr marL="1114425" indent="-227013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LucidaGrande" panose="020B06000405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3pPr>
            <a:lvl4pPr marL="16002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4pPr>
            <a:lvl5pPr marL="20574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1" lang="en" altLang="zh-CN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Qualitative Case Study: Reliability Estimation under TNC </a:t>
            </a:r>
            <a:r>
              <a:rPr kumimoji="1" lang="en" altLang="zh-CN" sz="20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(Classroom)</a:t>
            </a:r>
            <a:endParaRPr kumimoji="1" lang="en-US" altLang="zh-CN" sz="2000" b="1" i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10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30940-A7BA-27B4-B4FE-44EFAB86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7FF6F0-1B20-B3D8-E2FF-0394C821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Experiment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B5B23E-C6A1-5D70-CB87-26B29BDD04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25</a:t>
            </a:fld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C96455DA-119F-5AFA-749C-274082147362}"/>
              </a:ext>
            </a:extLst>
          </p:cNvPr>
          <p:cNvGrpSpPr/>
          <p:nvPr/>
        </p:nvGrpSpPr>
        <p:grpSpPr>
          <a:xfrm>
            <a:off x="1101481" y="1652152"/>
            <a:ext cx="6941036" cy="5020110"/>
            <a:chOff x="83219" y="143040"/>
            <a:chExt cx="12793912" cy="9253208"/>
          </a:xfrm>
        </p:grpSpPr>
        <p:sp>
          <p:nvSpPr>
            <p:cNvPr id="5" name="矩形: 圆角 15">
              <a:extLst>
                <a:ext uri="{FF2B5EF4-FFF2-40B4-BE49-F238E27FC236}">
                  <a16:creationId xmlns:a16="http://schemas.microsoft.com/office/drawing/2014/main" id="{BD72AD44-B204-E528-3F5C-1222DEB38734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83219" y="143040"/>
              <a:ext cx="12793912" cy="9253208"/>
            </a:xfrm>
            <a:prstGeom prst="roundRect">
              <a:avLst>
                <a:gd name="adj" fmla="val 1377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algn="ctr" rotWithShape="0">
                <a:srgbClr val="00206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altLang="zh-CN" sz="1400" dirty="0">
                <a:solidFill>
                  <a:srgbClr val="C00000"/>
                </a:solidFill>
                <a:ea typeface="等线" panose="02010600030101010101" pitchFamily="2" charset="-122"/>
                <a:sym typeface="+mn-lt"/>
              </a:endParaRPr>
            </a:p>
          </p:txBody>
        </p:sp>
        <p:pic>
          <p:nvPicPr>
            <p:cNvPr id="6" name="图片 5" descr="图片包含 室内, 桌子, 灯光, 房间&#10;&#10;AI 生成的内容可能不正确。">
              <a:extLst>
                <a:ext uri="{FF2B5EF4-FFF2-40B4-BE49-F238E27FC236}">
                  <a16:creationId xmlns:a16="http://schemas.microsoft.com/office/drawing/2014/main" id="{5AB9CA93-50E3-00E4-4D1D-A613070AB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00609" y="6622235"/>
              <a:ext cx="3701894" cy="2687676"/>
            </a:xfrm>
            <a:prstGeom prst="rect">
              <a:avLst/>
            </a:prstGeom>
            <a:ln w="50800">
              <a:solidFill>
                <a:schemeClr val="accent3">
                  <a:lumMod val="60000"/>
                  <a:lumOff val="40000"/>
                </a:schemeClr>
              </a:solidFill>
            </a:ln>
          </p:spPr>
        </p:pic>
        <p:pic>
          <p:nvPicPr>
            <p:cNvPr id="7" name="图片 6" descr="房间里的木桌子和椅子&#10;&#10;AI 生成的内容可能不正确。">
              <a:extLst>
                <a:ext uri="{FF2B5EF4-FFF2-40B4-BE49-F238E27FC236}">
                  <a16:creationId xmlns:a16="http://schemas.microsoft.com/office/drawing/2014/main" id="{1EAF119C-7A0E-5AF5-B326-DEF4BB2AF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5880" y="6622235"/>
              <a:ext cx="3701894" cy="2687676"/>
            </a:xfrm>
            <a:prstGeom prst="rect">
              <a:avLst/>
            </a:prstGeom>
            <a:ln w="50800">
              <a:solidFill>
                <a:schemeClr val="accent3">
                  <a:lumMod val="60000"/>
                  <a:lumOff val="40000"/>
                </a:schemeClr>
              </a:solidFill>
            </a:ln>
          </p:spPr>
        </p:pic>
        <p:pic>
          <p:nvPicPr>
            <p:cNvPr id="8" name="图片 7" descr="房间里的自行车&#10;&#10;AI 生成的内容可能不正确。">
              <a:extLst>
                <a:ext uri="{FF2B5EF4-FFF2-40B4-BE49-F238E27FC236}">
                  <a16:creationId xmlns:a16="http://schemas.microsoft.com/office/drawing/2014/main" id="{E9F3FF4F-D8E6-A6D2-67F8-68FD70A08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5880" y="3774635"/>
              <a:ext cx="3701894" cy="2687676"/>
            </a:xfrm>
            <a:prstGeom prst="rect">
              <a:avLst/>
            </a:prstGeom>
            <a:ln w="50800">
              <a:solidFill>
                <a:schemeClr val="accent3">
                  <a:lumMod val="60000"/>
                  <a:lumOff val="40000"/>
                </a:schemeClr>
              </a:solidFill>
            </a:ln>
          </p:spPr>
        </p:pic>
        <p:pic>
          <p:nvPicPr>
            <p:cNvPr id="9" name="图片 8" descr="图片包含 蛋糕, 桌子, 橙子, 华美&#10;&#10;AI 生成的内容可能不正确。">
              <a:extLst>
                <a:ext uri="{FF2B5EF4-FFF2-40B4-BE49-F238E27FC236}">
                  <a16:creationId xmlns:a16="http://schemas.microsoft.com/office/drawing/2014/main" id="{1DE5451D-9AA4-7D6C-A502-015D876D0E7E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00609" y="3774635"/>
              <a:ext cx="3699166" cy="2689200"/>
            </a:xfrm>
            <a:prstGeom prst="rect">
              <a:avLst/>
            </a:prstGeom>
            <a:ln w="50800">
              <a:solidFill>
                <a:srgbClr val="FF0000"/>
              </a:solidFill>
            </a:ln>
          </p:spPr>
        </p:pic>
        <p:pic>
          <p:nvPicPr>
            <p:cNvPr id="10" name="图片 9" descr="房间里有桌子和椅子&#10;&#10;AI 生成的内容可能不正确。">
              <a:extLst>
                <a:ext uri="{FF2B5EF4-FFF2-40B4-BE49-F238E27FC236}">
                  <a16:creationId xmlns:a16="http://schemas.microsoft.com/office/drawing/2014/main" id="{DDEDF6F9-71B0-BE16-E014-B32DE0603D37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5880" y="959435"/>
              <a:ext cx="3699166" cy="2689200"/>
            </a:xfrm>
            <a:prstGeom prst="rect">
              <a:avLst/>
            </a:prstGeom>
            <a:ln w="50800">
              <a:solidFill>
                <a:srgbClr val="FF0000"/>
              </a:solidFill>
            </a:ln>
          </p:spPr>
        </p:pic>
        <p:pic>
          <p:nvPicPr>
            <p:cNvPr id="11" name="图片 10" descr="图片包含 监控, 灯光, 电脑, 游戏机&#10;&#10;AI 生成的内容可能不正确。">
              <a:extLst>
                <a:ext uri="{FF2B5EF4-FFF2-40B4-BE49-F238E27FC236}">
                  <a16:creationId xmlns:a16="http://schemas.microsoft.com/office/drawing/2014/main" id="{BA84E084-D9C2-02E9-F566-28723569F42D}"/>
                </a:ext>
              </a:extLst>
            </p:cNvPr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00609" y="959435"/>
              <a:ext cx="3699166" cy="2689200"/>
            </a:xfrm>
            <a:prstGeom prst="rect">
              <a:avLst/>
            </a:prstGeom>
            <a:ln w="50800">
              <a:solidFill>
                <a:schemeClr val="accent3">
                  <a:lumMod val="60000"/>
                  <a:lumOff val="40000"/>
                </a:schemeClr>
              </a:solidFill>
            </a:ln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CD4F0BE4-3F3E-A39B-6740-C80C13D3FB67}"/>
                </a:ext>
              </a:extLst>
            </p:cNvPr>
            <p:cNvSpPr txBox="1"/>
            <p:nvPr/>
          </p:nvSpPr>
          <p:spPr>
            <a:xfrm>
              <a:off x="8881923" y="204622"/>
              <a:ext cx="2802962" cy="7654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CN" sz="2000" b="1" dirty="0">
                  <a:latin typeface="Kaiti SC Black" panose="02010600040101010101" pitchFamily="2" charset="-122"/>
                  <a:ea typeface="Kaiti SC Black" panose="02010600040101010101" pitchFamily="2" charset="-122"/>
                  <a:cs typeface="Times New Roman" panose="02020603050405020304" pitchFamily="18" charset="0"/>
                </a:rPr>
                <a:t>Text view</a:t>
              </a: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BC72609-FAEF-0980-15B9-F7551DEBA003}"/>
                </a:ext>
              </a:extLst>
            </p:cNvPr>
            <p:cNvSpPr/>
            <p:nvPr/>
          </p:nvSpPr>
          <p:spPr>
            <a:xfrm>
              <a:off x="7942014" y="960015"/>
              <a:ext cx="4795970" cy="2689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50800">
              <a:solidFill>
                <a:schemeClr val="accent3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8EEE241-C41E-9584-09D9-F5E62226C6B5}"/>
                </a:ext>
              </a:extLst>
            </p:cNvPr>
            <p:cNvSpPr txBox="1"/>
            <p:nvPr/>
          </p:nvSpPr>
          <p:spPr>
            <a:xfrm>
              <a:off x="7994750" y="1117195"/>
              <a:ext cx="4500209" cy="2296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defRPr sz="2400" b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" altLang="zh-CN" sz="1200" dirty="0"/>
                <a:t>A long hallway with red walls on the left and white walls on the right, lined with papers, signs, and doors; ceiling lights illuminate the shiny floor, and an exit sign is visible ahead.</a:t>
              </a:r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68DF9693-01C8-CF6E-39C9-77C892D0CBC9}"/>
                </a:ext>
              </a:extLst>
            </p:cNvPr>
            <p:cNvGrpSpPr/>
            <p:nvPr/>
          </p:nvGrpSpPr>
          <p:grpSpPr>
            <a:xfrm>
              <a:off x="11385395" y="3107076"/>
              <a:ext cx="1364342" cy="568022"/>
              <a:chOff x="4572001" y="3153905"/>
              <a:chExt cx="649105" cy="270245"/>
            </a:xfrm>
          </p:grpSpPr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CE772001-C537-EBEC-A97D-BA5D9E6A0717}"/>
                  </a:ext>
                </a:extLst>
              </p:cNvPr>
              <p:cNvSpPr/>
              <p:nvPr/>
            </p:nvSpPr>
            <p:spPr bwMode="auto">
              <a:xfrm>
                <a:off x="4572001" y="3153905"/>
                <a:ext cx="630030" cy="24960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 wrap="square" rtlCol="0" anchor="ctr">
                <a:noAutofit/>
              </a:bodyPr>
              <a:lstStyle/>
              <a:p>
                <a:pPr algn="ctr" eaLnBrk="1" hangingPunct="1"/>
                <a:endParaRPr kumimoji="1" lang="zh-CN" alt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0949127D-A965-C84F-C855-1CFF97B4DBBD}"/>
                  </a:ext>
                </a:extLst>
              </p:cNvPr>
              <p:cNvSpPr txBox="1"/>
              <p:nvPr/>
            </p:nvSpPr>
            <p:spPr>
              <a:xfrm>
                <a:off x="4586836" y="3154247"/>
                <a:ext cx="634270" cy="2699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0. 9606</a:t>
                </a:r>
                <a:endParaRPr kumimoji="1" lang="zh-CN" altLang="en-US" sz="14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7518E3CD-E5DA-555A-D60F-24171E861D88}"/>
                </a:ext>
              </a:extLst>
            </p:cNvPr>
            <p:cNvSpPr/>
            <p:nvPr/>
          </p:nvSpPr>
          <p:spPr>
            <a:xfrm>
              <a:off x="7942014" y="3773208"/>
              <a:ext cx="4795970" cy="2689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50800">
              <a:solidFill>
                <a:schemeClr val="accent3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7D85E1D5-2DC3-245B-771F-A68ECFE563A1}"/>
                </a:ext>
              </a:extLst>
            </p:cNvPr>
            <p:cNvSpPr txBox="1"/>
            <p:nvPr/>
          </p:nvSpPr>
          <p:spPr>
            <a:xfrm>
              <a:off x="7961499" y="3971422"/>
              <a:ext cx="4727597" cy="2296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defRPr sz="2400" b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" altLang="zh-CN" sz="1200" dirty="0"/>
                <a:t>A black bicycle with front suspension is parked against the left wall in a narrow space with beige carpet, white walls, and multiple closed doors on the right side.</a:t>
              </a:r>
            </a:p>
            <a:p>
              <a:endParaRPr lang="zh-CN" altLang="en-US" sz="1200" dirty="0"/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FF2F5CDF-FBA3-2B97-5C1A-1257AA18A0C7}"/>
                </a:ext>
              </a:extLst>
            </p:cNvPr>
            <p:cNvGrpSpPr/>
            <p:nvPr/>
          </p:nvGrpSpPr>
          <p:grpSpPr>
            <a:xfrm>
              <a:off x="11385395" y="5922224"/>
              <a:ext cx="1364342" cy="568022"/>
              <a:chOff x="4572001" y="3153905"/>
              <a:chExt cx="649105" cy="270245"/>
            </a:xfrm>
          </p:grpSpPr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B3453B8E-1976-8CA1-CF6C-E9AC851D4D16}"/>
                  </a:ext>
                </a:extLst>
              </p:cNvPr>
              <p:cNvSpPr/>
              <p:nvPr/>
            </p:nvSpPr>
            <p:spPr bwMode="auto">
              <a:xfrm>
                <a:off x="4572001" y="3153905"/>
                <a:ext cx="630030" cy="24960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 wrap="square" rtlCol="0" anchor="ctr">
                <a:noAutofit/>
              </a:bodyPr>
              <a:lstStyle/>
              <a:p>
                <a:pPr algn="ctr" eaLnBrk="1" hangingPunct="1"/>
                <a:endParaRPr kumimoji="1" lang="zh-CN" alt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B6E9FA6E-4FE8-2A46-A1C2-2027D166E433}"/>
                  </a:ext>
                </a:extLst>
              </p:cNvPr>
              <p:cNvSpPr txBox="1"/>
              <p:nvPr/>
            </p:nvSpPr>
            <p:spPr>
              <a:xfrm>
                <a:off x="4586836" y="3154247"/>
                <a:ext cx="634270" cy="2699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0. 9916</a:t>
                </a:r>
                <a:endParaRPr kumimoji="1" lang="zh-CN" altLang="en-US" sz="14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45FC48D4-035C-AD3A-625C-BB025AD8C91C}"/>
                </a:ext>
              </a:extLst>
            </p:cNvPr>
            <p:cNvSpPr/>
            <p:nvPr/>
          </p:nvSpPr>
          <p:spPr>
            <a:xfrm>
              <a:off x="7942014" y="6623443"/>
              <a:ext cx="4795970" cy="2689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5080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99E3EF2F-D06B-F93E-B71A-18181288E5B3}"/>
                </a:ext>
              </a:extLst>
            </p:cNvPr>
            <p:cNvSpPr txBox="1"/>
            <p:nvPr/>
          </p:nvSpPr>
          <p:spPr>
            <a:xfrm>
              <a:off x="7949547" y="6762562"/>
              <a:ext cx="4795971" cy="2296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defRPr sz="2400" b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" altLang="zh-CN" sz="1200" dirty="0"/>
                <a:t>A </a:t>
              </a:r>
              <a:r>
                <a:rPr lang="en" altLang="zh-CN" sz="1200" dirty="0">
                  <a:solidFill>
                    <a:srgbClr val="C00000"/>
                  </a:solidFill>
                </a:rPr>
                <a:t>black mesh office chair </a:t>
              </a:r>
              <a:r>
                <a:rPr lang="en" altLang="zh-CN" sz="1200" dirty="0"/>
                <a:t>sits on </a:t>
              </a:r>
              <a:r>
                <a:rPr lang="en" altLang="zh-CN" sz="1200" dirty="0">
                  <a:solidFill>
                    <a:srgbClr val="C00000"/>
                  </a:solidFill>
                </a:rPr>
                <a:t>blue</a:t>
              </a:r>
              <a:r>
                <a:rPr lang="en" altLang="zh-CN" sz="1200" dirty="0"/>
                <a:t> carpet near a </a:t>
              </a:r>
              <a:r>
                <a:rPr lang="en" altLang="zh-CN" sz="1200" dirty="0">
                  <a:solidFill>
                    <a:srgbClr val="C00000"/>
                  </a:solidFill>
                </a:rPr>
                <a:t>gray filing cabinet</a:t>
              </a:r>
              <a:r>
                <a:rPr lang="en" altLang="zh-CN" sz="1200" dirty="0"/>
                <a:t>, with a desk holding </a:t>
              </a:r>
              <a:r>
                <a:rPr lang="en" altLang="zh-CN" sz="1200" dirty="0">
                  <a:solidFill>
                    <a:srgbClr val="C00000"/>
                  </a:solidFill>
                </a:rPr>
                <a:t>papers</a:t>
              </a:r>
              <a:r>
                <a:rPr lang="en" altLang="zh-CN" sz="1200" dirty="0"/>
                <a:t>, a </a:t>
              </a:r>
              <a:r>
                <a:rPr lang="en" altLang="zh-CN" sz="1200" dirty="0">
                  <a:solidFill>
                    <a:srgbClr val="C00000"/>
                  </a:solidFill>
                </a:rPr>
                <a:t>monitor</a:t>
              </a:r>
              <a:r>
                <a:rPr lang="en" altLang="zh-CN" sz="1200" dirty="0"/>
                <a:t>, and a </a:t>
              </a:r>
              <a:r>
                <a:rPr lang="en" altLang="zh-CN" sz="1200" dirty="0">
                  <a:solidFill>
                    <a:srgbClr val="C00000"/>
                  </a:solidFill>
                </a:rPr>
                <a:t>telephone</a:t>
              </a:r>
              <a:r>
                <a:rPr lang="en" altLang="zh-CN" sz="1200" dirty="0"/>
                <a:t> to the right; </a:t>
              </a:r>
              <a:r>
                <a:rPr lang="en" altLang="zh-CN" sz="1200" dirty="0">
                  <a:solidFill>
                    <a:srgbClr val="C00000"/>
                  </a:solidFill>
                </a:rPr>
                <a:t>shelves</a:t>
              </a:r>
              <a:r>
                <a:rPr lang="en" altLang="zh-CN" sz="1200" dirty="0"/>
                <a:t> with </a:t>
              </a:r>
              <a:r>
                <a:rPr lang="en" altLang="zh-CN" sz="1200" dirty="0">
                  <a:solidFill>
                    <a:srgbClr val="C00000"/>
                  </a:solidFill>
                </a:rPr>
                <a:t>binders and books</a:t>
              </a:r>
              <a:r>
                <a:rPr lang="en" altLang="zh-CN" sz="1200" dirty="0"/>
                <a:t> are mounted on the wall behind.</a:t>
              </a:r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2494BA64-FD72-C810-EF83-6250F97E6190}"/>
                </a:ext>
              </a:extLst>
            </p:cNvPr>
            <p:cNvGrpSpPr/>
            <p:nvPr/>
          </p:nvGrpSpPr>
          <p:grpSpPr>
            <a:xfrm>
              <a:off x="11392080" y="8768974"/>
              <a:ext cx="1346140" cy="568022"/>
              <a:chOff x="4572001" y="3153905"/>
              <a:chExt cx="640445" cy="270245"/>
            </a:xfrm>
          </p:grpSpPr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0789356E-66BA-EF3F-BB9F-4CDF18831C4C}"/>
                  </a:ext>
                </a:extLst>
              </p:cNvPr>
              <p:cNvSpPr/>
              <p:nvPr/>
            </p:nvSpPr>
            <p:spPr bwMode="auto">
              <a:xfrm>
                <a:off x="4572001" y="3153905"/>
                <a:ext cx="630030" cy="24960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 wrap="square" rtlCol="0" anchor="ctr">
                <a:noAutofit/>
              </a:bodyPr>
              <a:lstStyle/>
              <a:p>
                <a:pPr algn="ctr" eaLnBrk="1" hangingPunct="1"/>
                <a:endParaRPr kumimoji="1" lang="zh-CN" alt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11240270-935D-FA5D-CB6F-A2A3092BE190}"/>
                  </a:ext>
                </a:extLst>
              </p:cNvPr>
              <p:cNvSpPr txBox="1"/>
              <p:nvPr/>
            </p:nvSpPr>
            <p:spPr>
              <a:xfrm>
                <a:off x="4586836" y="3154247"/>
                <a:ext cx="625610" cy="2699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0. 0116</a:t>
                </a:r>
                <a:endParaRPr kumimoji="1" lang="zh-CN" altLang="en-US" sz="1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56F5D6F5-117C-7689-9624-9A2AAD2BDB8C}"/>
                </a:ext>
              </a:extLst>
            </p:cNvPr>
            <p:cNvSpPr txBox="1"/>
            <p:nvPr/>
          </p:nvSpPr>
          <p:spPr>
            <a:xfrm>
              <a:off x="832687" y="205004"/>
              <a:ext cx="2507693" cy="7654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CN" sz="2000" b="1" dirty="0">
                  <a:latin typeface="Kaiti SC Black" panose="02010600040101010101" pitchFamily="2" charset="-122"/>
                  <a:ea typeface="Kaiti SC Black" panose="02010600040101010101" pitchFamily="2" charset="-122"/>
                  <a:cs typeface="Times New Roman" panose="02020603050405020304" pitchFamily="18" charset="0"/>
                </a:rPr>
                <a:t>RGB view</a:t>
              </a:r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EBC6C261-FD8A-056D-974D-D123855F4EDA}"/>
                </a:ext>
              </a:extLst>
            </p:cNvPr>
            <p:cNvGrpSpPr/>
            <p:nvPr/>
          </p:nvGrpSpPr>
          <p:grpSpPr>
            <a:xfrm>
              <a:off x="2602596" y="3107076"/>
              <a:ext cx="1364342" cy="568022"/>
              <a:chOff x="4572001" y="3153905"/>
              <a:chExt cx="649105" cy="270245"/>
            </a:xfrm>
          </p:grpSpPr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37D9F7DF-6FBA-CD05-4ED0-021F6B203592}"/>
                  </a:ext>
                </a:extLst>
              </p:cNvPr>
              <p:cNvSpPr/>
              <p:nvPr/>
            </p:nvSpPr>
            <p:spPr bwMode="auto">
              <a:xfrm>
                <a:off x="4572001" y="3153905"/>
                <a:ext cx="630030" cy="24960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 wrap="square" rtlCol="0" anchor="ctr">
                <a:noAutofit/>
              </a:bodyPr>
              <a:lstStyle/>
              <a:p>
                <a:pPr algn="ctr" eaLnBrk="1" hangingPunct="1"/>
                <a:endParaRPr kumimoji="1" lang="zh-CN" alt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4C701B75-1B3A-EDE1-D9CC-CAD6FD33822E}"/>
                  </a:ext>
                </a:extLst>
              </p:cNvPr>
              <p:cNvSpPr txBox="1"/>
              <p:nvPr/>
            </p:nvSpPr>
            <p:spPr>
              <a:xfrm>
                <a:off x="4586836" y="3154247"/>
                <a:ext cx="634270" cy="2699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0. 0033</a:t>
                </a:r>
                <a:endParaRPr kumimoji="1" lang="zh-CN" altLang="en-US" sz="1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63343B82-547C-38BF-FA7B-78B02E194ED7}"/>
                </a:ext>
              </a:extLst>
            </p:cNvPr>
            <p:cNvGrpSpPr/>
            <p:nvPr/>
          </p:nvGrpSpPr>
          <p:grpSpPr>
            <a:xfrm>
              <a:off x="2602663" y="5922224"/>
              <a:ext cx="1364342" cy="568022"/>
              <a:chOff x="4572001" y="3153905"/>
              <a:chExt cx="649105" cy="270245"/>
            </a:xfrm>
          </p:grpSpPr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470308BD-BA37-897A-D7AB-4835E6F846A3}"/>
                  </a:ext>
                </a:extLst>
              </p:cNvPr>
              <p:cNvSpPr/>
              <p:nvPr/>
            </p:nvSpPr>
            <p:spPr bwMode="auto">
              <a:xfrm>
                <a:off x="4572001" y="3153905"/>
                <a:ext cx="630030" cy="24960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 wrap="square" rtlCol="0" anchor="ctr">
                <a:noAutofit/>
              </a:bodyPr>
              <a:lstStyle/>
              <a:p>
                <a:pPr algn="ctr" eaLnBrk="1" hangingPunct="1"/>
                <a:endParaRPr kumimoji="1" lang="zh-CN" alt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55C6A3F4-D056-56A7-9554-333B9178A1A7}"/>
                  </a:ext>
                </a:extLst>
              </p:cNvPr>
              <p:cNvSpPr txBox="1"/>
              <p:nvPr/>
            </p:nvSpPr>
            <p:spPr>
              <a:xfrm>
                <a:off x="4586836" y="3154247"/>
                <a:ext cx="634270" cy="2699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0. 9676</a:t>
                </a:r>
                <a:endParaRPr kumimoji="1" lang="zh-CN" altLang="en-US" sz="14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02D12DA6-FD18-9913-565F-2623A7E8C653}"/>
                </a:ext>
              </a:extLst>
            </p:cNvPr>
            <p:cNvGrpSpPr/>
            <p:nvPr/>
          </p:nvGrpSpPr>
          <p:grpSpPr>
            <a:xfrm>
              <a:off x="2601020" y="8768974"/>
              <a:ext cx="1364342" cy="568022"/>
              <a:chOff x="4572001" y="3153905"/>
              <a:chExt cx="649105" cy="270245"/>
            </a:xfrm>
          </p:grpSpPr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C771579B-39BC-2812-7C32-8340B034B0FC}"/>
                  </a:ext>
                </a:extLst>
              </p:cNvPr>
              <p:cNvSpPr/>
              <p:nvPr/>
            </p:nvSpPr>
            <p:spPr bwMode="auto">
              <a:xfrm>
                <a:off x="4572001" y="3153905"/>
                <a:ext cx="630030" cy="24960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 wrap="square" rtlCol="0" anchor="ctr">
                <a:noAutofit/>
              </a:bodyPr>
              <a:lstStyle/>
              <a:p>
                <a:pPr algn="ctr" eaLnBrk="1" hangingPunct="1"/>
                <a:endParaRPr kumimoji="1" lang="zh-CN" alt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3CE9D3A3-21C4-DCB8-1BD8-F37EAB433327}"/>
                  </a:ext>
                </a:extLst>
              </p:cNvPr>
              <p:cNvSpPr txBox="1"/>
              <p:nvPr/>
            </p:nvSpPr>
            <p:spPr>
              <a:xfrm>
                <a:off x="4586836" y="3154247"/>
                <a:ext cx="634270" cy="2699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0. 9687</a:t>
                </a:r>
                <a:endParaRPr kumimoji="1" lang="zh-CN" altLang="en-US" sz="14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19939E20-9CA0-D260-D6D3-7E2CEBB7BAE1}"/>
                </a:ext>
              </a:extLst>
            </p:cNvPr>
            <p:cNvSpPr txBox="1"/>
            <p:nvPr/>
          </p:nvSpPr>
          <p:spPr>
            <a:xfrm>
              <a:off x="4551837" y="205004"/>
              <a:ext cx="2802962" cy="7654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CN" sz="2000" b="1" dirty="0">
                  <a:latin typeface="Kaiti SC Black" panose="02010600040101010101" pitchFamily="2" charset="-122"/>
                  <a:ea typeface="Kaiti SC Black" panose="02010600040101010101" pitchFamily="2" charset="-122"/>
                  <a:cs typeface="Times New Roman" panose="02020603050405020304" pitchFamily="18" charset="0"/>
                </a:rPr>
                <a:t>Depth view</a:t>
              </a:r>
            </a:p>
          </p:txBody>
        </p: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0EFA8759-6CDC-9AFB-5265-16E2B5FF5C02}"/>
                </a:ext>
              </a:extLst>
            </p:cNvPr>
            <p:cNvGrpSpPr/>
            <p:nvPr/>
          </p:nvGrpSpPr>
          <p:grpSpPr>
            <a:xfrm>
              <a:off x="6468050" y="3107076"/>
              <a:ext cx="1364342" cy="568022"/>
              <a:chOff x="4572001" y="3153905"/>
              <a:chExt cx="649105" cy="270245"/>
            </a:xfrm>
          </p:grpSpPr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EBBFA4D8-58AA-34EA-F35A-35A269274894}"/>
                  </a:ext>
                </a:extLst>
              </p:cNvPr>
              <p:cNvSpPr/>
              <p:nvPr/>
            </p:nvSpPr>
            <p:spPr bwMode="auto">
              <a:xfrm>
                <a:off x="4572001" y="3153905"/>
                <a:ext cx="630030" cy="24960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 wrap="square" rtlCol="0" anchor="ctr">
                <a:noAutofit/>
              </a:bodyPr>
              <a:lstStyle/>
              <a:p>
                <a:pPr algn="ctr" eaLnBrk="1" hangingPunct="1"/>
                <a:endParaRPr kumimoji="1" lang="zh-CN" alt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69FC5E62-09C5-5A54-EFC6-73BD38DB7722}"/>
                  </a:ext>
                </a:extLst>
              </p:cNvPr>
              <p:cNvSpPr txBox="1"/>
              <p:nvPr/>
            </p:nvSpPr>
            <p:spPr>
              <a:xfrm>
                <a:off x="4586836" y="3154247"/>
                <a:ext cx="634270" cy="2699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0. 9873</a:t>
                </a:r>
                <a:endParaRPr kumimoji="1" lang="zh-CN" altLang="en-US" sz="14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5F82D185-6685-1747-B8CB-F1C0225554BB}"/>
                </a:ext>
              </a:extLst>
            </p:cNvPr>
            <p:cNvGrpSpPr/>
            <p:nvPr/>
          </p:nvGrpSpPr>
          <p:grpSpPr>
            <a:xfrm>
              <a:off x="6474965" y="5922224"/>
              <a:ext cx="1364342" cy="568022"/>
              <a:chOff x="4572001" y="3153905"/>
              <a:chExt cx="649105" cy="270245"/>
            </a:xfrm>
          </p:grpSpPr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4F014279-DA8E-BB8D-D24C-C1735982F343}"/>
                  </a:ext>
                </a:extLst>
              </p:cNvPr>
              <p:cNvSpPr/>
              <p:nvPr/>
            </p:nvSpPr>
            <p:spPr bwMode="auto">
              <a:xfrm>
                <a:off x="4572001" y="3153905"/>
                <a:ext cx="630030" cy="24960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 wrap="square" rtlCol="0" anchor="ctr">
                <a:noAutofit/>
              </a:bodyPr>
              <a:lstStyle/>
              <a:p>
                <a:pPr algn="ctr" eaLnBrk="1" hangingPunct="1"/>
                <a:endParaRPr kumimoji="1" lang="zh-CN" alt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412F55D4-40C8-87C3-63E2-2F7A5658A63A}"/>
                  </a:ext>
                </a:extLst>
              </p:cNvPr>
              <p:cNvSpPr txBox="1"/>
              <p:nvPr/>
            </p:nvSpPr>
            <p:spPr>
              <a:xfrm>
                <a:off x="4586836" y="3154247"/>
                <a:ext cx="634270" cy="2699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0. 0169</a:t>
                </a:r>
                <a:endParaRPr kumimoji="1" lang="zh-CN" altLang="en-US" sz="1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F2173621-EF9E-2E93-73E6-D049E32519AE}"/>
                </a:ext>
              </a:extLst>
            </p:cNvPr>
            <p:cNvGrpSpPr/>
            <p:nvPr/>
          </p:nvGrpSpPr>
          <p:grpSpPr>
            <a:xfrm>
              <a:off x="6468050" y="8768974"/>
              <a:ext cx="1364342" cy="568022"/>
              <a:chOff x="4572001" y="3153905"/>
              <a:chExt cx="649105" cy="270245"/>
            </a:xfrm>
          </p:grpSpPr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B74E28B3-AF3F-6968-ABC9-0558B4C889EA}"/>
                  </a:ext>
                </a:extLst>
              </p:cNvPr>
              <p:cNvSpPr/>
              <p:nvPr/>
            </p:nvSpPr>
            <p:spPr bwMode="auto">
              <a:xfrm>
                <a:off x="4572001" y="3153905"/>
                <a:ext cx="630030" cy="24960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 wrap="square" rtlCol="0" anchor="ctr">
                <a:noAutofit/>
              </a:bodyPr>
              <a:lstStyle/>
              <a:p>
                <a:pPr algn="ctr" eaLnBrk="1" hangingPunct="1"/>
                <a:endParaRPr kumimoji="1" lang="zh-CN" alt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044E0455-2FB0-013D-E9CB-270D3CFBA5F6}"/>
                  </a:ext>
                </a:extLst>
              </p:cNvPr>
              <p:cNvSpPr txBox="1"/>
              <p:nvPr/>
            </p:nvSpPr>
            <p:spPr>
              <a:xfrm>
                <a:off x="4586836" y="3154247"/>
                <a:ext cx="634270" cy="2699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0. 9919</a:t>
                </a:r>
                <a:endParaRPr kumimoji="1" lang="zh-CN" altLang="en-US" sz="14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93" name="内容占位符 1">
            <a:extLst>
              <a:ext uri="{FF2B5EF4-FFF2-40B4-BE49-F238E27FC236}">
                <a16:creationId xmlns:a16="http://schemas.microsoft.com/office/drawing/2014/main" id="{F93E2081-F083-D4CE-7468-C69EB16055E4}"/>
              </a:ext>
            </a:extLst>
          </p:cNvPr>
          <p:cNvSpPr txBox="1">
            <a:spLocks/>
          </p:cNvSpPr>
          <p:nvPr/>
        </p:nvSpPr>
        <p:spPr bwMode="auto">
          <a:xfrm>
            <a:off x="-1" y="1103599"/>
            <a:ext cx="9144001" cy="39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4025" indent="-454025" algn="l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ZapfDingbatsITC"/>
              <a:buChar char="❖"/>
              <a:defRPr sz="24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804863" indent="-350838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  <a:tabLst/>
              <a:defRPr sz="20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2pPr>
            <a:lvl3pPr marL="1114425" indent="-227013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LucidaGrande" panose="020B06000405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3pPr>
            <a:lvl4pPr marL="16002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4pPr>
            <a:lvl5pPr marL="20574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1" lang="en" altLang="zh-CN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Qualitative Case Study: Reliability Estimation under TNC </a:t>
            </a:r>
            <a:r>
              <a:rPr kumimoji="1" lang="en" altLang="zh-CN" sz="20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(Corridor)</a:t>
            </a:r>
            <a:endParaRPr kumimoji="1" lang="en-US" altLang="zh-CN" sz="2000" b="1" i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4171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幻灯片编号占位符 4"/>
          <p:cNvSpPr>
            <a:spLocks noGrp="1"/>
          </p:cNvSpPr>
          <p:nvPr>
            <p:ph type="sldNum" sz="quarter" idx="4"/>
          </p:nvPr>
        </p:nvSpPr>
        <p:spPr bwMode="auto">
          <a:xfrm>
            <a:off x="8747125" y="6546850"/>
            <a:ext cx="396875" cy="25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lnSpc>
                <a:spcPct val="90000"/>
              </a:lnSpc>
              <a:spcBef>
                <a:spcPts val="1000"/>
              </a:spcBef>
              <a:buFont typeface="ZapfDingbatsITC" panose="05020102010704020609"/>
              <a:buChar char="❖"/>
              <a:defRPr sz="2800">
                <a:solidFill>
                  <a:schemeClr val="tx1"/>
                </a:solidFill>
                <a:latin typeface="黑体" pitchFamily="49" charset="-122"/>
                <a:ea typeface="黑体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ZapfDingbatsITC" panose="05020102010704020609"/>
              <a:buChar char="✤"/>
              <a:defRPr sz="2400">
                <a:solidFill>
                  <a:schemeClr val="tx1"/>
                </a:solidFill>
                <a:latin typeface="黑体" pitchFamily="49" charset="-122"/>
                <a:ea typeface="黑体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LucidaGrande" panose="020B0600040502020204" pitchFamily="34" charset="0"/>
              <a:buChar char="•"/>
              <a:defRPr sz="2000">
                <a:solidFill>
                  <a:schemeClr val="tx1"/>
                </a:solidFill>
                <a:latin typeface="黑体" pitchFamily="49" charset="-122"/>
                <a:ea typeface="黑体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ZapfDingbatsITC" panose="05020102010704020609"/>
              <a:buChar char="❖"/>
              <a:defRPr>
                <a:solidFill>
                  <a:schemeClr val="tx1"/>
                </a:solidFill>
                <a:latin typeface="黑体" pitchFamily="49" charset="-122"/>
                <a:ea typeface="黑体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ZapfDingbatsITC" panose="05020102010704020609"/>
              <a:buChar char="❖"/>
              <a:defRPr>
                <a:solidFill>
                  <a:schemeClr val="tx1"/>
                </a:solidFill>
                <a:latin typeface="黑体" pitchFamily="49" charset="-122"/>
                <a:ea typeface="黑体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ZapfDingbatsITC" panose="05020102010704020609"/>
              <a:buChar char="❖"/>
              <a:defRPr>
                <a:solidFill>
                  <a:schemeClr val="tx1"/>
                </a:solidFill>
                <a:latin typeface="黑体" pitchFamily="49" charset="-122"/>
                <a:ea typeface="黑体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ZapfDingbatsITC" panose="05020102010704020609"/>
              <a:buChar char="❖"/>
              <a:defRPr>
                <a:solidFill>
                  <a:schemeClr val="tx1"/>
                </a:solidFill>
                <a:latin typeface="黑体" pitchFamily="49" charset="-122"/>
                <a:ea typeface="黑体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ZapfDingbatsITC" panose="05020102010704020609"/>
              <a:buChar char="❖"/>
              <a:defRPr>
                <a:solidFill>
                  <a:schemeClr val="tx1"/>
                </a:solidFill>
                <a:latin typeface="黑体" pitchFamily="49" charset="-122"/>
                <a:ea typeface="黑体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ZapfDingbatsITC" panose="05020102010704020609"/>
              <a:buChar char="❖"/>
              <a:defRPr>
                <a:solidFill>
                  <a:schemeClr val="tx1"/>
                </a:solidFill>
                <a:latin typeface="黑体" pitchFamily="49" charset="-122"/>
                <a:ea typeface="黑体" pitchFamily="49" charset="-122"/>
              </a:defRPr>
            </a:lvl9pPr>
          </a:lstStyle>
          <a:p>
            <a:pPr algn="l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fld id="{55862A32-F4F4-884C-86E0-5BBDE5186F02}" type="slidenum">
              <a:rPr kumimoji="0" lang="zh-CN" altLang="en-US" sz="1200" b="1" smtClean="0">
                <a:solidFill>
                  <a:srgbClr val="898989"/>
                </a:solidFill>
                <a:latin typeface="Bell MT" panose="02020503060305020303" pitchFamily="18" charset="0"/>
                <a:ea typeface="宋体" pitchFamily="2" charset="-122"/>
              </a:rPr>
              <a:t>26</a:t>
            </a:fld>
            <a:endParaRPr kumimoji="0" lang="zh-CN" altLang="en-US" sz="1200" b="1">
              <a:solidFill>
                <a:srgbClr val="898989"/>
              </a:solidFill>
              <a:latin typeface="Bell MT" panose="02020503060305020303" pitchFamily="18" charset="0"/>
              <a:ea typeface="宋体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37D0AFC-D095-BEFE-11A4-80025523AF8E}"/>
              </a:ext>
            </a:extLst>
          </p:cNvPr>
          <p:cNvSpPr/>
          <p:nvPr/>
        </p:nvSpPr>
        <p:spPr>
          <a:xfrm>
            <a:off x="4147214" y="391144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" altLang="zh-CN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College of Computer Science </a:t>
            </a:r>
          </a:p>
          <a:p>
            <a:pPr algn="ctr"/>
            <a:r>
              <a:rPr lang="en" altLang="zh-CN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Sichuan University</a:t>
            </a:r>
          </a:p>
          <a:p>
            <a:pPr algn="ctr"/>
            <a:r>
              <a:rPr lang="en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XLearning Lab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ABE5BC8-A39C-06E6-3969-4040021084EF}"/>
              </a:ext>
            </a:extLst>
          </p:cNvPr>
          <p:cNvSpPr txBox="1"/>
          <p:nvPr/>
        </p:nvSpPr>
        <p:spPr>
          <a:xfrm>
            <a:off x="4572000" y="2330103"/>
            <a:ext cx="3722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>
                <a:solidFill>
                  <a:srgbClr val="0F33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for </a:t>
            </a:r>
          </a:p>
          <a:p>
            <a:pPr algn="ctr"/>
            <a:r>
              <a:rPr kumimoji="1" lang="en-US" altLang="zh-CN" sz="3200" dirty="0">
                <a:solidFill>
                  <a:srgbClr val="0F33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</a:t>
            </a:r>
          </a:p>
          <a:p>
            <a:pPr algn="ctr"/>
            <a:r>
              <a:rPr kumimoji="1" lang="en-US" altLang="zh-CN" sz="3200" dirty="0">
                <a:solidFill>
                  <a:srgbClr val="0F33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attention!</a:t>
            </a:r>
            <a:endParaRPr kumimoji="1" lang="zh-CN" altLang="en-US" sz="3200" dirty="0">
              <a:solidFill>
                <a:srgbClr val="0F338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5F3A478-763E-B254-3215-7E5E51FD1F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93" t="26589" r="11113" b="23480"/>
          <a:stretch/>
        </p:blipFill>
        <p:spPr>
          <a:xfrm>
            <a:off x="849572" y="2330103"/>
            <a:ext cx="2550155" cy="2446879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A467098A-CA25-B9EB-A105-DAD708123806}"/>
              </a:ext>
            </a:extLst>
          </p:cNvPr>
          <p:cNvGrpSpPr/>
          <p:nvPr/>
        </p:nvGrpSpPr>
        <p:grpSpPr>
          <a:xfrm>
            <a:off x="2316947" y="5508993"/>
            <a:ext cx="4923731" cy="400110"/>
            <a:chOff x="518649" y="5469577"/>
            <a:chExt cx="4923731" cy="400110"/>
          </a:xfrm>
        </p:grpSpPr>
        <p:pic>
          <p:nvPicPr>
            <p:cNvPr id="8" name="Picture 2" descr="Top 10 Most Popular GitHub Repos for Developers in 2025 | GeeksforGeeks">
              <a:extLst>
                <a:ext uri="{FF2B5EF4-FFF2-40B4-BE49-F238E27FC236}">
                  <a16:creationId xmlns:a16="http://schemas.microsoft.com/office/drawing/2014/main" id="{5439114E-8706-7887-FEBD-E6A481DFD4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49" t="19667" r="58964" b="30790"/>
            <a:stretch/>
          </p:blipFill>
          <p:spPr bwMode="auto">
            <a:xfrm>
              <a:off x="1768155" y="5470583"/>
              <a:ext cx="367577" cy="385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5886FCD4-9C9D-4DD0-9B5D-9D9C367D8A36}"/>
                </a:ext>
              </a:extLst>
            </p:cNvPr>
            <p:cNvSpPr txBox="1"/>
            <p:nvPr/>
          </p:nvSpPr>
          <p:spPr>
            <a:xfrm>
              <a:off x="2183154" y="5491563"/>
              <a:ext cx="32592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XLearning-SCU/2026-CVPR-BML</a:t>
              </a:r>
              <a:endPara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E9344BE8-9AB2-B4AC-D90C-5295C8A467C5}"/>
                </a:ext>
              </a:extLst>
            </p:cNvPr>
            <p:cNvSpPr txBox="1"/>
            <p:nvPr/>
          </p:nvSpPr>
          <p:spPr>
            <a:xfrm>
              <a:off x="518649" y="5469577"/>
              <a:ext cx="8194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Code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1" lang="zh-CN" altLang="en-US" sz="2000" dirty="0"/>
            </a:p>
          </p:txBody>
        </p:sp>
        <p:pic>
          <p:nvPicPr>
            <p:cNvPr id="6" name="图片 5" descr="图片包含 箭头&#10;&#10;AI 生成的内容可能不正确。">
              <a:extLst>
                <a:ext uri="{FF2B5EF4-FFF2-40B4-BE49-F238E27FC236}">
                  <a16:creationId xmlns:a16="http://schemas.microsoft.com/office/drawing/2014/main" id="{12CACE97-61FA-499E-4833-5ED174BA6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25718" y="5524561"/>
              <a:ext cx="527385" cy="30136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B7D017F-E92F-0207-75BC-4A21C0717374}"/>
              </a:ext>
            </a:extLst>
          </p:cNvPr>
          <p:cNvGrpSpPr/>
          <p:nvPr/>
        </p:nvGrpSpPr>
        <p:grpSpPr>
          <a:xfrm>
            <a:off x="2191335" y="5907306"/>
            <a:ext cx="4515766" cy="443234"/>
            <a:chOff x="391211" y="6010238"/>
            <a:chExt cx="4515766" cy="443234"/>
          </a:xfrm>
        </p:grpSpPr>
        <p:pic>
          <p:nvPicPr>
            <p:cNvPr id="1026" name="Picture 2" descr="Hugging Face Joins the PyTorch Foundation as a Premier Member – PyTorch">
              <a:extLst>
                <a:ext uri="{FF2B5EF4-FFF2-40B4-BE49-F238E27FC236}">
                  <a16:creationId xmlns:a16="http://schemas.microsoft.com/office/drawing/2014/main" id="{0C68ADA1-5BA8-2899-80D6-C4253AC761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8010" y="6010238"/>
              <a:ext cx="487865" cy="443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FBF55386-F26C-83DF-D441-B819A8A408AE}"/>
                </a:ext>
              </a:extLst>
            </p:cNvPr>
            <p:cNvSpPr txBox="1"/>
            <p:nvPr/>
          </p:nvSpPr>
          <p:spPr>
            <a:xfrm>
              <a:off x="2183154" y="6062577"/>
              <a:ext cx="27238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kumimoji="1" sz="16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" altLang="zh-CN" dirty="0"/>
                <a:t>XLearning-SCU/SUN-R-D-T</a:t>
              </a:r>
              <a:endParaRPr lang="zh-CN" altLang="en-US" dirty="0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0BAB6ED-E467-F8B7-6832-9B0C049EE94B}"/>
                </a:ext>
              </a:extLst>
            </p:cNvPr>
            <p:cNvSpPr txBox="1"/>
            <p:nvPr/>
          </p:nvSpPr>
          <p:spPr>
            <a:xfrm>
              <a:off x="391211" y="6010238"/>
              <a:ext cx="10743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Dataset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1" lang="zh-CN" altLang="en-US" sz="2000" dirty="0"/>
            </a:p>
          </p:txBody>
        </p:sp>
        <p:pic>
          <p:nvPicPr>
            <p:cNvPr id="12" name="图片 11" descr="图片包含 箭头&#10;&#10;AI 生成的内容可能不正确。">
              <a:extLst>
                <a:ext uri="{FF2B5EF4-FFF2-40B4-BE49-F238E27FC236}">
                  <a16:creationId xmlns:a16="http://schemas.microsoft.com/office/drawing/2014/main" id="{6D3166C2-ED53-9E34-F651-A6F09928E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25718" y="6081173"/>
              <a:ext cx="527385" cy="3013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3007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DADF0-A9CC-0C45-3C43-C89E4474D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: 圆角 15">
            <a:extLst>
              <a:ext uri="{FF2B5EF4-FFF2-40B4-BE49-F238E27FC236}">
                <a16:creationId xmlns:a16="http://schemas.microsoft.com/office/drawing/2014/main" id="{ADF802F9-C7AC-EEBF-5EB2-D6E7286D10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729568" y="2415089"/>
            <a:ext cx="4221672" cy="3614923"/>
          </a:xfrm>
          <a:prstGeom prst="roundRect">
            <a:avLst>
              <a:gd name="adj" fmla="val 4367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altLang="zh-CN" dirty="0">
              <a:solidFill>
                <a:srgbClr val="C00000"/>
              </a:solidFill>
              <a:ea typeface="等线" panose="02010600030101010101" pitchFamily="2" charset="-122"/>
              <a:sym typeface="+mn-lt"/>
            </a:endParaRPr>
          </a:p>
        </p:txBody>
      </p:sp>
      <p:sp>
        <p:nvSpPr>
          <p:cNvPr id="45" name="矩形: 圆角 15">
            <a:extLst>
              <a:ext uri="{FF2B5EF4-FFF2-40B4-BE49-F238E27FC236}">
                <a16:creationId xmlns:a16="http://schemas.microsoft.com/office/drawing/2014/main" id="{58594877-3ED1-2F5C-19E8-A8CE9CCE5B2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23099" y="2415089"/>
            <a:ext cx="4221672" cy="3614923"/>
          </a:xfrm>
          <a:prstGeom prst="roundRect">
            <a:avLst>
              <a:gd name="adj" fmla="val 4367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altLang="zh-CN" dirty="0">
              <a:solidFill>
                <a:srgbClr val="C00000"/>
              </a:solidFill>
              <a:ea typeface="等线" panose="02010600030101010101" pitchFamily="2" charset="-122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4486445-015F-E4CF-AC08-4BB4B2E0C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Background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B1DD219-41C6-C25E-B753-690D7161BB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6" name="内容占位符 1">
            <a:extLst>
              <a:ext uri="{FF2B5EF4-FFF2-40B4-BE49-F238E27FC236}">
                <a16:creationId xmlns:a16="http://schemas.microsoft.com/office/drawing/2014/main" id="{E67D99C8-1AC4-89B0-9A90-0474680FF433}"/>
              </a:ext>
            </a:extLst>
          </p:cNvPr>
          <p:cNvSpPr txBox="1">
            <a:spLocks/>
          </p:cNvSpPr>
          <p:nvPr/>
        </p:nvSpPr>
        <p:spPr bwMode="auto">
          <a:xfrm>
            <a:off x="145716" y="1164324"/>
            <a:ext cx="8998284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zh-CN"/>
            </a:defPPr>
            <a:lvl1pPr marL="454025" marR="0" lvl="0" indent="-454025" defTabSz="914400" latinLnBrk="0">
              <a:lnSpc>
                <a:spcPct val="100000"/>
              </a:lnSpc>
              <a:spcBef>
                <a:spcPts val="1000"/>
              </a:spcBef>
              <a:buClrTx/>
              <a:buSzTx/>
              <a:buFont typeface="ZapfDingbatsITC"/>
              <a:buChar char="❖"/>
              <a:tabLst/>
              <a:defRPr kumimoji="1" sz="2800" b="0" i="0" u="none" strike="noStrike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804863" marR="0" lvl="1" indent="-350838" defTabSz="914400" latinLnBrk="0">
              <a:lnSpc>
                <a:spcPct val="100000"/>
              </a:lnSpc>
              <a:spcBef>
                <a:spcPts val="500"/>
              </a:spcBef>
              <a:buClr>
                <a:sysClr val="windowText" lastClr="000000"/>
              </a:buClr>
              <a:buSzPct val="80000"/>
              <a:buFont typeface="Wingdings" panose="05000000000000000000" pitchFamily="2" charset="2"/>
              <a:buChar char="n"/>
              <a:tabLst/>
              <a:defRPr kumimoji="1" sz="2400" b="0" i="0" u="none" strike="noStrike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Microsoft YaHei" panose="020B0503020204020204" pitchFamily="34" charset="-122"/>
                <a:cs typeface="Microsoft YaHei" panose="020B0503020204020204" pitchFamily="34" charset="-122"/>
              </a:defRPr>
            </a:lvl2pPr>
            <a:lvl3pPr marL="1114425" indent="-227013">
              <a:lnSpc>
                <a:spcPct val="100000"/>
              </a:lnSpc>
              <a:spcBef>
                <a:spcPts val="500"/>
              </a:spcBef>
              <a:buFont typeface="LucidaGrande" panose="020B0600040502020204" pitchFamily="34" charset="0"/>
              <a:buChar char="•"/>
              <a:defRPr sz="1800" b="0" i="0" baseline="0"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3pPr>
            <a:lvl4pPr marL="1600200" indent="-228600">
              <a:lnSpc>
                <a:spcPct val="100000"/>
              </a:lnSpc>
              <a:spcBef>
                <a:spcPts val="500"/>
              </a:spcBef>
              <a:buFont typeface="ZapfDingbatsITC"/>
              <a:buChar char="❖"/>
              <a:defRPr sz="1600" b="0" i="0" baseline="0"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4pPr>
            <a:lvl5pPr marL="2057400" indent="-228600">
              <a:lnSpc>
                <a:spcPct val="100000"/>
              </a:lnSpc>
              <a:spcBef>
                <a:spcPts val="500"/>
              </a:spcBef>
              <a:buFont typeface="ZapfDingbatsITC"/>
              <a:buChar char="❖"/>
              <a:defRPr sz="1600" b="0" i="0" baseline="0"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Single-view/modal methods cannot utilize the information from multiple views/modals</a:t>
            </a:r>
            <a:endParaRPr lang="en-US" altLang="zh-CN" sz="2000" b="1" dirty="0"/>
          </a:p>
        </p:txBody>
      </p:sp>
      <p:grpSp>
        <p:nvGrpSpPr>
          <p:cNvPr id="7" name="Group 15">
            <a:extLst>
              <a:ext uri="{FF2B5EF4-FFF2-40B4-BE49-F238E27FC236}">
                <a16:creationId xmlns:a16="http://schemas.microsoft.com/office/drawing/2014/main" id="{B8A78117-C92E-E966-A5E5-BD7736D2FC78}"/>
              </a:ext>
            </a:extLst>
          </p:cNvPr>
          <p:cNvGrpSpPr>
            <a:grpSpLocks noChangeAspect="1"/>
          </p:cNvGrpSpPr>
          <p:nvPr/>
        </p:nvGrpSpPr>
        <p:grpSpPr>
          <a:xfrm>
            <a:off x="587894" y="2505073"/>
            <a:ext cx="3727537" cy="2700000"/>
            <a:chOff x="949793" y="2674880"/>
            <a:chExt cx="4392891" cy="3271101"/>
          </a:xfrm>
        </p:grpSpPr>
        <p:sp>
          <p:nvSpPr>
            <p:cNvPr id="10" name="Rectangle 14">
              <a:extLst>
                <a:ext uri="{FF2B5EF4-FFF2-40B4-BE49-F238E27FC236}">
                  <a16:creationId xmlns:a16="http://schemas.microsoft.com/office/drawing/2014/main" id="{922E7B6E-8F37-717D-D551-EAA0A4F886BE}"/>
                </a:ext>
              </a:extLst>
            </p:cNvPr>
            <p:cNvSpPr/>
            <p:nvPr/>
          </p:nvSpPr>
          <p:spPr>
            <a:xfrm>
              <a:off x="949793" y="2674880"/>
              <a:ext cx="4392891" cy="3271101"/>
            </a:xfrm>
            <a:prstGeom prst="rect">
              <a:avLst/>
            </a:prstGeom>
            <a:solidFill>
              <a:srgbClr val="EBF4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C09EB6FD-DAD9-681B-9FF7-D8894A005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2222" y="2995413"/>
              <a:ext cx="1688895" cy="1315018"/>
            </a:xfrm>
            <a:prstGeom prst="rect">
              <a:avLst/>
            </a:prstGeom>
          </p:spPr>
        </p:pic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824009B2-0362-440A-2208-188371B57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0167" y="4700828"/>
              <a:ext cx="1373003" cy="104760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CDDB893-29DC-5B42-8726-E0D580FD2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46239" y="4786482"/>
              <a:ext cx="1936750" cy="876300"/>
            </a:xfrm>
            <a:prstGeom prst="rect">
              <a:avLst/>
            </a:prstGeom>
          </p:spPr>
        </p:pic>
        <p:pic>
          <p:nvPicPr>
            <p:cNvPr id="15" name="Picture 13">
              <a:extLst>
                <a:ext uri="{FF2B5EF4-FFF2-40B4-BE49-F238E27FC236}">
                  <a16:creationId xmlns:a16="http://schemas.microsoft.com/office/drawing/2014/main" id="{81F8FDBB-6299-BBA8-4097-702101C3C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82878" y="3187347"/>
              <a:ext cx="1663472" cy="932893"/>
            </a:xfrm>
            <a:prstGeom prst="rect">
              <a:avLst/>
            </a:prstGeom>
          </p:spPr>
        </p:pic>
      </p:grpSp>
      <p:sp>
        <p:nvSpPr>
          <p:cNvPr id="28" name="TextBox 20">
            <a:extLst>
              <a:ext uri="{FF2B5EF4-FFF2-40B4-BE49-F238E27FC236}">
                <a16:creationId xmlns:a16="http://schemas.microsoft.com/office/drawing/2014/main" id="{4A78F405-49DC-AEA2-254D-1064D56BC58F}"/>
              </a:ext>
            </a:extLst>
          </p:cNvPr>
          <p:cNvSpPr txBox="1"/>
          <p:nvPr/>
        </p:nvSpPr>
        <p:spPr>
          <a:xfrm>
            <a:off x="507896" y="5253434"/>
            <a:ext cx="4119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latin typeface="+mn-lt"/>
                <a:cs typeface="Times New Roman" panose="02020603050405020304" pitchFamily="18" charset="0"/>
              </a:rPr>
              <a:t>With all three-view drawing, the objects can be completely modeled</a:t>
            </a:r>
          </a:p>
        </p:txBody>
      </p:sp>
      <p:grpSp>
        <p:nvGrpSpPr>
          <p:cNvPr id="29" name="Group 19">
            <a:extLst>
              <a:ext uri="{FF2B5EF4-FFF2-40B4-BE49-F238E27FC236}">
                <a16:creationId xmlns:a16="http://schemas.microsoft.com/office/drawing/2014/main" id="{ADD3A176-0FF6-4D95-DB73-EBC6D7671157}"/>
              </a:ext>
            </a:extLst>
          </p:cNvPr>
          <p:cNvGrpSpPr>
            <a:grpSpLocks/>
          </p:cNvGrpSpPr>
          <p:nvPr/>
        </p:nvGrpSpPr>
        <p:grpSpPr>
          <a:xfrm>
            <a:off x="5201416" y="2518608"/>
            <a:ext cx="3277976" cy="2700000"/>
            <a:chOff x="4570381" y="2716052"/>
            <a:chExt cx="2686099" cy="2655919"/>
          </a:xfrm>
        </p:grpSpPr>
        <p:pic>
          <p:nvPicPr>
            <p:cNvPr id="30" name="Picture 17">
              <a:extLst>
                <a:ext uri="{FF2B5EF4-FFF2-40B4-BE49-F238E27FC236}">
                  <a16:creationId xmlns:a16="http://schemas.microsoft.com/office/drawing/2014/main" id="{443BA71A-0945-572E-E940-20DCCFE2E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72000" y="2716052"/>
              <a:ext cx="2684480" cy="1800365"/>
            </a:xfrm>
            <a:prstGeom prst="rect">
              <a:avLst/>
            </a:prstGeom>
          </p:spPr>
        </p:pic>
        <p:pic>
          <p:nvPicPr>
            <p:cNvPr id="34" name="Picture 18">
              <a:extLst>
                <a:ext uri="{FF2B5EF4-FFF2-40B4-BE49-F238E27FC236}">
                  <a16:creationId xmlns:a16="http://schemas.microsoft.com/office/drawing/2014/main" id="{F95657E6-D25E-3B08-B40E-E326FA7813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788"/>
            <a:stretch/>
          </p:blipFill>
          <p:spPr>
            <a:xfrm>
              <a:off x="4570381" y="4536629"/>
              <a:ext cx="2684480" cy="835342"/>
            </a:xfrm>
            <a:prstGeom prst="rect">
              <a:avLst/>
            </a:prstGeom>
          </p:spPr>
        </p:pic>
      </p:grpSp>
      <p:sp>
        <p:nvSpPr>
          <p:cNvPr id="35" name="TextBox 21">
            <a:extLst>
              <a:ext uri="{FF2B5EF4-FFF2-40B4-BE49-F238E27FC236}">
                <a16:creationId xmlns:a16="http://schemas.microsoft.com/office/drawing/2014/main" id="{7C0FB511-251B-F578-A1EE-31D94A7B5BAC}"/>
              </a:ext>
            </a:extLst>
          </p:cNvPr>
          <p:cNvSpPr txBox="1"/>
          <p:nvPr/>
        </p:nvSpPr>
        <p:spPr>
          <a:xfrm>
            <a:off x="4677688" y="5322126"/>
            <a:ext cx="4361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By </a:t>
            </a:r>
            <a:r>
              <a:rPr lang="en-US" sz="2000" b="0" dirty="0">
                <a:latin typeface="+mn-lt"/>
                <a:ea typeface="+mn-ea"/>
                <a:cs typeface="Times New Roman" panose="02020603050405020304" pitchFamily="18" charset="0"/>
              </a:rPr>
              <a:t>combining</a:t>
            </a:r>
            <a:r>
              <a:rPr lang="en-US" sz="2000" b="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video and audio, we can understand what they are talking about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24FEFA1E-FABA-A877-AAC1-CD13DBADC4DD}"/>
              </a:ext>
            </a:extLst>
          </p:cNvPr>
          <p:cNvSpPr txBox="1"/>
          <p:nvPr/>
        </p:nvSpPr>
        <p:spPr>
          <a:xfrm>
            <a:off x="248735" y="1935954"/>
            <a:ext cx="1943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n"/>
            </a:pPr>
            <a:r>
              <a:rPr lang="en-US" altLang="zh-CN" sz="24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Examples: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8FC13131-CCDB-8D99-B708-86B21F674CE9}"/>
              </a:ext>
            </a:extLst>
          </p:cNvPr>
          <p:cNvSpPr txBox="1"/>
          <p:nvPr/>
        </p:nvSpPr>
        <p:spPr>
          <a:xfrm>
            <a:off x="590811" y="5995301"/>
            <a:ext cx="8304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Thus it is highly expected to develop the multi-view/modals analysis methods!</a:t>
            </a:r>
          </a:p>
        </p:txBody>
      </p:sp>
    </p:spTree>
    <p:extLst>
      <p:ext uri="{BB962C8B-B14F-4D97-AF65-F5344CB8AC3E}">
        <p14:creationId xmlns:p14="http://schemas.microsoft.com/office/powerpoint/2010/main" val="1454775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DADF0-A9CC-0C45-3C43-C89E4474D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86445-015F-E4CF-AC08-4BB4B2E0C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Observation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B1DD219-41C6-C25E-B753-690D7161BB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3</a:t>
            </a:fld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41DCC0A-7D5C-6B2C-F58F-EAF3EE1909A5}"/>
              </a:ext>
            </a:extLst>
          </p:cNvPr>
          <p:cNvGrpSpPr/>
          <p:nvPr/>
        </p:nvGrpSpPr>
        <p:grpSpPr>
          <a:xfrm>
            <a:off x="3987956" y="4506911"/>
            <a:ext cx="3035644" cy="2165726"/>
            <a:chOff x="4258796" y="4506911"/>
            <a:chExt cx="3035644" cy="2165726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7878B74B-291F-193B-1138-C9846C5B7A42}"/>
                </a:ext>
              </a:extLst>
            </p:cNvPr>
            <p:cNvSpPr txBox="1"/>
            <p:nvPr/>
          </p:nvSpPr>
          <p:spPr>
            <a:xfrm>
              <a:off x="5815755" y="6303305"/>
              <a:ext cx="147868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" altLang="zh-CN" sz="1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Infrared</a:t>
              </a:r>
              <a:endParaRPr kumimoji="1"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B8DC4876-8CC2-CAED-AF80-C3960C3296E4}"/>
                </a:ext>
              </a:extLst>
            </p:cNvPr>
            <p:cNvSpPr txBox="1"/>
            <p:nvPr/>
          </p:nvSpPr>
          <p:spPr>
            <a:xfrm>
              <a:off x="4258796" y="6303305"/>
              <a:ext cx="15192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CN" sz="1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RGB</a:t>
              </a:r>
              <a:endParaRPr kumimoji="1"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408F59D-8DF4-C16E-7447-FBFE35D70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50000"/>
            <a:stretch/>
          </p:blipFill>
          <p:spPr>
            <a:xfrm rot="16200000">
              <a:off x="4878421" y="3887286"/>
              <a:ext cx="1796394" cy="3035643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DDFA2F54-AC4C-3400-746B-1D4CC1F0542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63839" y="2060069"/>
            <a:ext cx="2399861" cy="17871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99000" sy="99000" algn="ctr" rotWithShape="0">
              <a:srgbClr val="002060">
                <a:alpha val="40000"/>
              </a:srgbClr>
            </a:outerShdw>
          </a:effectLst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2D7881E1-E7CE-5BE9-DC2C-CCD864EE89B0}"/>
              </a:ext>
            </a:extLst>
          </p:cNvPr>
          <p:cNvSpPr txBox="1"/>
          <p:nvPr/>
        </p:nvSpPr>
        <p:spPr>
          <a:xfrm>
            <a:off x="563840" y="3847222"/>
            <a:ext cx="236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Varying Viewpoints</a:t>
            </a:r>
            <a:endParaRPr kumimoji="1" lang="zh-CN" altLang="en-US" sz="1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CFC9FAC-4C67-EEFF-0AAC-E26F326AE00C}"/>
              </a:ext>
            </a:extLst>
          </p:cNvPr>
          <p:cNvSpPr txBox="1"/>
          <p:nvPr/>
        </p:nvSpPr>
        <p:spPr>
          <a:xfrm>
            <a:off x="520650" y="6303305"/>
            <a:ext cx="2474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Sensor Asynchrony</a:t>
            </a:r>
            <a:endParaRPr kumimoji="1" lang="zh-CN" altLang="en-US" sz="2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B652389-0C46-1211-F859-F046BAA554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40" y="4506910"/>
            <a:ext cx="2431786" cy="1742394"/>
          </a:xfrm>
          <a:prstGeom prst="rect">
            <a:avLst/>
          </a:prstGeom>
        </p:spPr>
      </p:pic>
      <p:cxnSp>
        <p:nvCxnSpPr>
          <p:cNvPr id="19" name="直接连接符 16">
            <a:extLst>
              <a:ext uri="{FF2B5EF4-FFF2-40B4-BE49-F238E27FC236}">
                <a16:creationId xmlns:a16="http://schemas.microsoft.com/office/drawing/2014/main" id="{588874D0-FD68-2F1D-D506-F9FD90633DEE}"/>
              </a:ext>
            </a:extLst>
          </p:cNvPr>
          <p:cNvCxnSpPr>
            <a:cxnSpLocks/>
          </p:cNvCxnSpPr>
          <p:nvPr/>
        </p:nvCxnSpPr>
        <p:spPr>
          <a:xfrm flipV="1">
            <a:off x="6748340" y="5186915"/>
            <a:ext cx="0" cy="352825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7">
            <a:extLst>
              <a:ext uri="{FF2B5EF4-FFF2-40B4-BE49-F238E27FC236}">
                <a16:creationId xmlns:a16="http://schemas.microsoft.com/office/drawing/2014/main" id="{D7024858-0B28-6DAC-397F-BE4586EC02B1}"/>
              </a:ext>
            </a:extLst>
          </p:cNvPr>
          <p:cNvCxnSpPr>
            <a:cxnSpLocks/>
          </p:cNvCxnSpPr>
          <p:nvPr/>
        </p:nvCxnSpPr>
        <p:spPr>
          <a:xfrm>
            <a:off x="5308000" y="5186915"/>
            <a:ext cx="0" cy="352825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>
            <a:extLst>
              <a:ext uri="{FF2B5EF4-FFF2-40B4-BE49-F238E27FC236}">
                <a16:creationId xmlns:a16="http://schemas.microsoft.com/office/drawing/2014/main" id="{C7FE1897-09CF-83F0-996C-10F5D0D7D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6555" y="2746057"/>
            <a:ext cx="555985" cy="41517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9FA3E0-5E90-E3A1-E7FB-ED95E3A3A9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6555" y="5170519"/>
            <a:ext cx="555985" cy="415176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6B822A9C-18D5-0E2A-3F05-C770D7621AE3}"/>
              </a:ext>
            </a:extLst>
          </p:cNvPr>
          <p:cNvGrpSpPr/>
          <p:nvPr/>
        </p:nvGrpSpPr>
        <p:grpSpPr>
          <a:xfrm>
            <a:off x="3987956" y="2060070"/>
            <a:ext cx="3035650" cy="2156484"/>
            <a:chOff x="4258796" y="2023494"/>
            <a:chExt cx="3035650" cy="2156484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D04B0F09-9E4D-057D-BA02-035AB0CEA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0209"/>
            <a:stretch/>
          </p:blipFill>
          <p:spPr>
            <a:xfrm rot="16200000">
              <a:off x="4884518" y="1400718"/>
              <a:ext cx="1787152" cy="3032704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D27DED7E-C596-FB66-2382-42B205C227AD}"/>
                </a:ext>
              </a:extLst>
            </p:cNvPr>
            <p:cNvSpPr txBox="1"/>
            <p:nvPr/>
          </p:nvSpPr>
          <p:spPr>
            <a:xfrm>
              <a:off x="5815755" y="3810646"/>
              <a:ext cx="147869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" altLang="zh-CN" sz="1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Infrared</a:t>
              </a:r>
              <a:endParaRPr kumimoji="1"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7DBE721D-91DF-9F05-8BEF-2174D0F22AAF}"/>
                </a:ext>
              </a:extLst>
            </p:cNvPr>
            <p:cNvSpPr txBox="1"/>
            <p:nvPr/>
          </p:nvSpPr>
          <p:spPr>
            <a:xfrm>
              <a:off x="4258796" y="3810646"/>
              <a:ext cx="15192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CN" sz="1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RGB</a:t>
              </a:r>
              <a:endParaRPr kumimoji="1"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8A6D5142-4614-823D-C537-8DA50E4687C7}"/>
              </a:ext>
            </a:extLst>
          </p:cNvPr>
          <p:cNvSpPr txBox="1"/>
          <p:nvPr/>
        </p:nvSpPr>
        <p:spPr>
          <a:xfrm>
            <a:off x="7146000" y="2810723"/>
            <a:ext cx="17883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Shift</a:t>
            </a:r>
            <a:endParaRPr kumimoji="1" lang="en-US" altLang="zh-CN" sz="3200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2F22FC2-562E-15BD-1E40-6619AD737045}"/>
              </a:ext>
            </a:extLst>
          </p:cNvPr>
          <p:cNvSpPr txBox="1"/>
          <p:nvPr/>
        </p:nvSpPr>
        <p:spPr>
          <a:xfrm>
            <a:off x="7146000" y="5234265"/>
            <a:ext cx="17883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Relative Shift</a:t>
            </a:r>
            <a:endParaRPr kumimoji="1" lang="en-US" altLang="zh-CN" sz="3200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33" name="直接箭头连接符 37">
            <a:extLst>
              <a:ext uri="{FF2B5EF4-FFF2-40B4-BE49-F238E27FC236}">
                <a16:creationId xmlns:a16="http://schemas.microsoft.com/office/drawing/2014/main" id="{DDE96DFB-26B9-B4FB-3026-B40447839B89}"/>
              </a:ext>
            </a:extLst>
          </p:cNvPr>
          <p:cNvCxnSpPr>
            <a:cxnSpLocks/>
          </p:cNvCxnSpPr>
          <p:nvPr/>
        </p:nvCxnSpPr>
        <p:spPr>
          <a:xfrm flipH="1">
            <a:off x="5436030" y="2752411"/>
            <a:ext cx="532770" cy="38336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40">
            <a:extLst>
              <a:ext uri="{FF2B5EF4-FFF2-40B4-BE49-F238E27FC236}">
                <a16:creationId xmlns:a16="http://schemas.microsoft.com/office/drawing/2014/main" id="{1B0017E0-A89E-38BD-DA26-5429F28F2AC5}"/>
              </a:ext>
            </a:extLst>
          </p:cNvPr>
          <p:cNvCxnSpPr>
            <a:cxnSpLocks/>
          </p:cNvCxnSpPr>
          <p:nvPr/>
        </p:nvCxnSpPr>
        <p:spPr>
          <a:xfrm flipH="1">
            <a:off x="5308000" y="5604863"/>
            <a:ext cx="1160127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内容占位符 1">
            <a:extLst>
              <a:ext uri="{FF2B5EF4-FFF2-40B4-BE49-F238E27FC236}">
                <a16:creationId xmlns:a16="http://schemas.microsoft.com/office/drawing/2014/main" id="{43C76E21-1E15-C63B-9750-16FD1A35D944}"/>
              </a:ext>
            </a:extLst>
          </p:cNvPr>
          <p:cNvSpPr txBox="1">
            <a:spLocks/>
          </p:cNvSpPr>
          <p:nvPr/>
        </p:nvSpPr>
        <p:spPr bwMode="auto">
          <a:xfrm>
            <a:off x="145716" y="1164324"/>
            <a:ext cx="8998284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zh-CN"/>
            </a:defPPr>
            <a:lvl1pPr marL="454025" marR="0" lvl="0" indent="-454025" defTabSz="914400" latinLnBrk="0">
              <a:lnSpc>
                <a:spcPct val="100000"/>
              </a:lnSpc>
              <a:spcBef>
                <a:spcPts val="1000"/>
              </a:spcBef>
              <a:buClrTx/>
              <a:buSzTx/>
              <a:buFont typeface="ZapfDingbatsITC"/>
              <a:buChar char="❖"/>
              <a:tabLst/>
              <a:defRPr kumimoji="1" sz="2800" b="0" i="0" u="none" strike="noStrike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804863" marR="0" lvl="1" indent="-350838" defTabSz="914400" latinLnBrk="0">
              <a:lnSpc>
                <a:spcPct val="100000"/>
              </a:lnSpc>
              <a:spcBef>
                <a:spcPts val="500"/>
              </a:spcBef>
              <a:buClr>
                <a:sysClr val="windowText" lastClr="000000"/>
              </a:buClr>
              <a:buSzPct val="80000"/>
              <a:buFont typeface="Wingdings" panose="05000000000000000000" pitchFamily="2" charset="2"/>
              <a:buChar char="n"/>
              <a:tabLst/>
              <a:defRPr kumimoji="1" sz="2400" b="0" i="0" u="none" strike="noStrike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Microsoft YaHei" panose="020B0503020204020204" pitchFamily="34" charset="-122"/>
                <a:cs typeface="Microsoft YaHei" panose="020B0503020204020204" pitchFamily="34" charset="-122"/>
              </a:defRPr>
            </a:lvl2pPr>
            <a:lvl3pPr marL="1114425" indent="-227013">
              <a:lnSpc>
                <a:spcPct val="100000"/>
              </a:lnSpc>
              <a:spcBef>
                <a:spcPts val="500"/>
              </a:spcBef>
              <a:buFont typeface="LucidaGrande" panose="020B0600040502020204" pitchFamily="34" charset="0"/>
              <a:buChar char="•"/>
              <a:defRPr sz="1800" b="0" i="0" baseline="0"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3pPr>
            <a:lvl4pPr marL="1600200" indent="-228600">
              <a:lnSpc>
                <a:spcPct val="100000"/>
              </a:lnSpc>
              <a:spcBef>
                <a:spcPts val="500"/>
              </a:spcBef>
              <a:buFont typeface="ZapfDingbatsITC"/>
              <a:buChar char="❖"/>
              <a:defRPr sz="1600" b="0" i="0" baseline="0"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4pPr>
            <a:lvl5pPr marL="2057400" indent="-228600">
              <a:lnSpc>
                <a:spcPct val="100000"/>
              </a:lnSpc>
              <a:spcBef>
                <a:spcPts val="500"/>
              </a:spcBef>
              <a:buFont typeface="ZapfDingbatsITC"/>
              <a:buChar char="❖"/>
              <a:defRPr sz="1600" b="0" i="0" baseline="0"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e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World: Viewpoint shifts and sensor delays lead to inevitable misalignment.</a:t>
            </a:r>
          </a:p>
          <a:p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732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DADF0-A9CC-0C45-3C43-C89E4474D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86445-015F-E4CF-AC08-4BB4B2E0C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Observation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B1DD219-41C6-C25E-B753-690D7161BB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4</a:t>
            </a:fld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41DCC0A-7D5C-6B2C-F58F-EAF3EE1909A5}"/>
              </a:ext>
            </a:extLst>
          </p:cNvPr>
          <p:cNvGrpSpPr/>
          <p:nvPr/>
        </p:nvGrpSpPr>
        <p:grpSpPr>
          <a:xfrm>
            <a:off x="3987956" y="4506911"/>
            <a:ext cx="3035644" cy="2165726"/>
            <a:chOff x="4258796" y="4506911"/>
            <a:chExt cx="3035644" cy="2165726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7878B74B-291F-193B-1138-C9846C5B7A42}"/>
                </a:ext>
              </a:extLst>
            </p:cNvPr>
            <p:cNvSpPr txBox="1"/>
            <p:nvPr/>
          </p:nvSpPr>
          <p:spPr>
            <a:xfrm>
              <a:off x="5815755" y="6303305"/>
              <a:ext cx="147868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" altLang="zh-CN" sz="1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Infrared</a:t>
              </a:r>
              <a:endParaRPr kumimoji="1"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B8DC4876-8CC2-CAED-AF80-C3960C3296E4}"/>
                </a:ext>
              </a:extLst>
            </p:cNvPr>
            <p:cNvSpPr txBox="1"/>
            <p:nvPr/>
          </p:nvSpPr>
          <p:spPr>
            <a:xfrm>
              <a:off x="4258796" y="6303305"/>
              <a:ext cx="15192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CN" sz="1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RGB</a:t>
              </a:r>
              <a:endParaRPr kumimoji="1"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408F59D-8DF4-C16E-7447-FBFE35D70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50000"/>
            <a:stretch/>
          </p:blipFill>
          <p:spPr>
            <a:xfrm rot="16200000">
              <a:off x="4878421" y="3887286"/>
              <a:ext cx="1796394" cy="3035643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DDFA2F54-AC4C-3400-746B-1D4CC1F0542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63839" y="2060069"/>
            <a:ext cx="2399861" cy="17871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99000" sy="99000" algn="ctr" rotWithShape="0">
              <a:srgbClr val="002060">
                <a:alpha val="40000"/>
              </a:srgbClr>
            </a:outerShdw>
          </a:effectLst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2D7881E1-E7CE-5BE9-DC2C-CCD864EE89B0}"/>
              </a:ext>
            </a:extLst>
          </p:cNvPr>
          <p:cNvSpPr txBox="1"/>
          <p:nvPr/>
        </p:nvSpPr>
        <p:spPr>
          <a:xfrm>
            <a:off x="563840" y="3847222"/>
            <a:ext cx="236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Varying Viewpoints</a:t>
            </a:r>
            <a:endParaRPr kumimoji="1" lang="zh-CN" altLang="en-US" sz="1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CFC9FAC-4C67-EEFF-0AAC-E26F326AE00C}"/>
              </a:ext>
            </a:extLst>
          </p:cNvPr>
          <p:cNvSpPr txBox="1"/>
          <p:nvPr/>
        </p:nvSpPr>
        <p:spPr>
          <a:xfrm>
            <a:off x="520650" y="6303305"/>
            <a:ext cx="2474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Sensor Asynchrony</a:t>
            </a:r>
            <a:endParaRPr kumimoji="1" lang="zh-CN" altLang="en-US" sz="2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B652389-0C46-1211-F859-F046BAA554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40" y="4506910"/>
            <a:ext cx="2431786" cy="1742394"/>
          </a:xfrm>
          <a:prstGeom prst="rect">
            <a:avLst/>
          </a:prstGeom>
        </p:spPr>
      </p:pic>
      <p:cxnSp>
        <p:nvCxnSpPr>
          <p:cNvPr id="19" name="直接连接符 16">
            <a:extLst>
              <a:ext uri="{FF2B5EF4-FFF2-40B4-BE49-F238E27FC236}">
                <a16:creationId xmlns:a16="http://schemas.microsoft.com/office/drawing/2014/main" id="{588874D0-FD68-2F1D-D506-F9FD90633DEE}"/>
              </a:ext>
            </a:extLst>
          </p:cNvPr>
          <p:cNvCxnSpPr>
            <a:cxnSpLocks/>
          </p:cNvCxnSpPr>
          <p:nvPr/>
        </p:nvCxnSpPr>
        <p:spPr>
          <a:xfrm flipV="1">
            <a:off x="6748340" y="5186915"/>
            <a:ext cx="0" cy="352825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7">
            <a:extLst>
              <a:ext uri="{FF2B5EF4-FFF2-40B4-BE49-F238E27FC236}">
                <a16:creationId xmlns:a16="http://schemas.microsoft.com/office/drawing/2014/main" id="{D7024858-0B28-6DAC-397F-BE4586EC02B1}"/>
              </a:ext>
            </a:extLst>
          </p:cNvPr>
          <p:cNvCxnSpPr>
            <a:cxnSpLocks/>
          </p:cNvCxnSpPr>
          <p:nvPr/>
        </p:nvCxnSpPr>
        <p:spPr>
          <a:xfrm>
            <a:off x="5308000" y="5186915"/>
            <a:ext cx="0" cy="352825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>
            <a:extLst>
              <a:ext uri="{FF2B5EF4-FFF2-40B4-BE49-F238E27FC236}">
                <a16:creationId xmlns:a16="http://schemas.microsoft.com/office/drawing/2014/main" id="{C7FE1897-09CF-83F0-996C-10F5D0D7D5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6555" y="2746057"/>
            <a:ext cx="555985" cy="41517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9FA3E0-5E90-E3A1-E7FB-ED95E3A3A9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6555" y="5170519"/>
            <a:ext cx="555985" cy="415176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6B822A9C-18D5-0E2A-3F05-C770D7621AE3}"/>
              </a:ext>
            </a:extLst>
          </p:cNvPr>
          <p:cNvGrpSpPr/>
          <p:nvPr/>
        </p:nvGrpSpPr>
        <p:grpSpPr>
          <a:xfrm>
            <a:off x="3987956" y="2060070"/>
            <a:ext cx="3035650" cy="2156484"/>
            <a:chOff x="4258796" y="2023494"/>
            <a:chExt cx="3035650" cy="2156484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D04B0F09-9E4D-057D-BA02-035AB0CEA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0209"/>
            <a:stretch/>
          </p:blipFill>
          <p:spPr>
            <a:xfrm rot="16200000">
              <a:off x="4884518" y="1400718"/>
              <a:ext cx="1787152" cy="3032704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D27DED7E-C596-FB66-2382-42B205C227AD}"/>
                </a:ext>
              </a:extLst>
            </p:cNvPr>
            <p:cNvSpPr txBox="1"/>
            <p:nvPr/>
          </p:nvSpPr>
          <p:spPr>
            <a:xfrm>
              <a:off x="5815755" y="3810646"/>
              <a:ext cx="147869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" altLang="zh-CN" sz="1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Infrared</a:t>
              </a:r>
              <a:endParaRPr kumimoji="1"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7DBE721D-91DF-9F05-8BEF-2174D0F22AAF}"/>
                </a:ext>
              </a:extLst>
            </p:cNvPr>
            <p:cNvSpPr txBox="1"/>
            <p:nvPr/>
          </p:nvSpPr>
          <p:spPr>
            <a:xfrm>
              <a:off x="4258796" y="3810646"/>
              <a:ext cx="15192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CN" sz="1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RGB</a:t>
              </a:r>
              <a:endParaRPr kumimoji="1"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8A6D5142-4614-823D-C537-8DA50E4687C7}"/>
              </a:ext>
            </a:extLst>
          </p:cNvPr>
          <p:cNvSpPr txBox="1"/>
          <p:nvPr/>
        </p:nvSpPr>
        <p:spPr>
          <a:xfrm>
            <a:off x="7146000" y="2810723"/>
            <a:ext cx="17883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Shift</a:t>
            </a:r>
            <a:endParaRPr kumimoji="1" lang="en-US" altLang="zh-CN" sz="3200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2F22FC2-562E-15BD-1E40-6619AD737045}"/>
              </a:ext>
            </a:extLst>
          </p:cNvPr>
          <p:cNvSpPr txBox="1"/>
          <p:nvPr/>
        </p:nvSpPr>
        <p:spPr>
          <a:xfrm>
            <a:off x="7146000" y="5234265"/>
            <a:ext cx="17883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Relative Shift</a:t>
            </a:r>
            <a:endParaRPr kumimoji="1" lang="en-US" altLang="zh-CN" sz="3200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33" name="直接箭头连接符 37">
            <a:extLst>
              <a:ext uri="{FF2B5EF4-FFF2-40B4-BE49-F238E27FC236}">
                <a16:creationId xmlns:a16="http://schemas.microsoft.com/office/drawing/2014/main" id="{DDE96DFB-26B9-B4FB-3026-B40447839B89}"/>
              </a:ext>
            </a:extLst>
          </p:cNvPr>
          <p:cNvCxnSpPr>
            <a:cxnSpLocks/>
          </p:cNvCxnSpPr>
          <p:nvPr/>
        </p:nvCxnSpPr>
        <p:spPr>
          <a:xfrm flipH="1">
            <a:off x="5436030" y="2752411"/>
            <a:ext cx="532770" cy="38336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40">
            <a:extLst>
              <a:ext uri="{FF2B5EF4-FFF2-40B4-BE49-F238E27FC236}">
                <a16:creationId xmlns:a16="http://schemas.microsoft.com/office/drawing/2014/main" id="{1B0017E0-A89E-38BD-DA26-5429F28F2AC5}"/>
              </a:ext>
            </a:extLst>
          </p:cNvPr>
          <p:cNvCxnSpPr>
            <a:cxnSpLocks/>
          </p:cNvCxnSpPr>
          <p:nvPr/>
        </p:nvCxnSpPr>
        <p:spPr>
          <a:xfrm flipH="1">
            <a:off x="5308000" y="5604863"/>
            <a:ext cx="1160127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内容占位符 1">
            <a:extLst>
              <a:ext uri="{FF2B5EF4-FFF2-40B4-BE49-F238E27FC236}">
                <a16:creationId xmlns:a16="http://schemas.microsoft.com/office/drawing/2014/main" id="{43C76E21-1E15-C63B-9750-16FD1A35D944}"/>
              </a:ext>
            </a:extLst>
          </p:cNvPr>
          <p:cNvSpPr txBox="1">
            <a:spLocks/>
          </p:cNvSpPr>
          <p:nvPr/>
        </p:nvSpPr>
        <p:spPr bwMode="auto">
          <a:xfrm>
            <a:off x="145716" y="1164324"/>
            <a:ext cx="8998284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zh-CN"/>
            </a:defPPr>
            <a:lvl1pPr marL="454025" marR="0" lvl="0" indent="-454025" defTabSz="914400" latinLnBrk="0">
              <a:lnSpc>
                <a:spcPct val="100000"/>
              </a:lnSpc>
              <a:spcBef>
                <a:spcPts val="1000"/>
              </a:spcBef>
              <a:buClrTx/>
              <a:buSzTx/>
              <a:buFont typeface="ZapfDingbatsITC"/>
              <a:buChar char="❖"/>
              <a:tabLst/>
              <a:defRPr kumimoji="1" sz="2800" b="0" i="0" u="none" strike="noStrike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804863" marR="0" lvl="1" indent="-350838" defTabSz="914400" latinLnBrk="0">
              <a:lnSpc>
                <a:spcPct val="100000"/>
              </a:lnSpc>
              <a:spcBef>
                <a:spcPts val="500"/>
              </a:spcBef>
              <a:buClr>
                <a:sysClr val="windowText" lastClr="000000"/>
              </a:buClr>
              <a:buSzPct val="80000"/>
              <a:buFont typeface="Wingdings" panose="05000000000000000000" pitchFamily="2" charset="2"/>
              <a:buChar char="n"/>
              <a:tabLst/>
              <a:defRPr kumimoji="1" sz="2400" b="0" i="0" u="none" strike="noStrike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Microsoft YaHei" panose="020B0503020204020204" pitchFamily="34" charset="-122"/>
                <a:cs typeface="Microsoft YaHei" panose="020B0503020204020204" pitchFamily="34" charset="-122"/>
              </a:defRPr>
            </a:lvl2pPr>
            <a:lvl3pPr marL="1114425" indent="-227013">
              <a:lnSpc>
                <a:spcPct val="100000"/>
              </a:lnSpc>
              <a:spcBef>
                <a:spcPts val="500"/>
              </a:spcBef>
              <a:buFont typeface="LucidaGrande" panose="020B0600040502020204" pitchFamily="34" charset="0"/>
              <a:buChar char="•"/>
              <a:defRPr sz="1800" b="0" i="0" baseline="0"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3pPr>
            <a:lvl4pPr marL="1600200" indent="-228600">
              <a:lnSpc>
                <a:spcPct val="100000"/>
              </a:lnSpc>
              <a:spcBef>
                <a:spcPts val="500"/>
              </a:spcBef>
              <a:buFont typeface="ZapfDingbatsITC"/>
              <a:buChar char="❖"/>
              <a:defRPr sz="1600" b="0" i="0" baseline="0"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4pPr>
            <a:lvl5pPr marL="2057400" indent="-228600">
              <a:lnSpc>
                <a:spcPct val="100000"/>
              </a:lnSpc>
              <a:spcBef>
                <a:spcPts val="500"/>
              </a:spcBef>
              <a:buFont typeface="ZapfDingbatsITC"/>
              <a:buChar char="❖"/>
              <a:defRPr sz="1600" b="0" i="0" baseline="0"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e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World: Viewpoint shifts and sensor delays lead to inevitable misalignment.</a:t>
            </a:r>
          </a:p>
          <a:p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88DD994A-C714-7BC0-C359-AD50308A3841}"/>
              </a:ext>
            </a:extLst>
          </p:cNvPr>
          <p:cNvGrpSpPr/>
          <p:nvPr/>
        </p:nvGrpSpPr>
        <p:grpSpPr>
          <a:xfrm>
            <a:off x="3002569" y="3870521"/>
            <a:ext cx="5224153" cy="604758"/>
            <a:chOff x="5401937" y="3773047"/>
            <a:chExt cx="5224153" cy="604758"/>
          </a:xfrm>
        </p:grpSpPr>
        <p:sp>
          <p:nvSpPr>
            <p:cNvPr id="7" name="矩形: 圆角 15">
              <a:extLst>
                <a:ext uri="{FF2B5EF4-FFF2-40B4-BE49-F238E27FC236}">
                  <a16:creationId xmlns:a16="http://schemas.microsoft.com/office/drawing/2014/main" id="{1673BCC4-6B2C-A00B-0DDB-92B6DDF8404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401937" y="3773047"/>
              <a:ext cx="5224153" cy="604758"/>
            </a:xfrm>
            <a:prstGeom prst="roundRect">
              <a:avLst>
                <a:gd name="adj" fmla="val 4367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algn="ctr" rotWithShape="0">
                <a:srgbClr val="00206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altLang="zh-CN" dirty="0">
                <a:solidFill>
                  <a:srgbClr val="C00000"/>
                </a:solidFill>
                <a:ea typeface="等线" panose="02010600030101010101" pitchFamily="2" charset="-122"/>
                <a:sym typeface="+mn-lt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ED8AC3C0-521F-645F-9271-4325F6331E85}"/>
                </a:ext>
              </a:extLst>
            </p:cNvPr>
            <p:cNvSpPr txBox="1"/>
            <p:nvPr/>
          </p:nvSpPr>
          <p:spPr>
            <a:xfrm>
              <a:off x="5505778" y="3854581"/>
              <a:ext cx="512031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" altLang="zh-CN" i="0" dirty="0">
                  <a:solidFill>
                    <a:srgbClr val="C00000"/>
                  </a:solidFill>
                  <a:effectLst/>
                  <a:latin typeface="Hannotate SC" panose="03000500000000000000" pitchFamily="66" charset="-122"/>
                  <a:ea typeface="Hannotate SC" panose="03000500000000000000" pitchFamily="66" charset="-122"/>
                </a:rPr>
                <a:t>Test-time Noisy Correspondence</a:t>
              </a:r>
              <a:endParaRPr kumimoji="1" lang="zh-CN" altLang="en-US" dirty="0">
                <a:solidFill>
                  <a:srgbClr val="C00000"/>
                </a:solidFill>
                <a:latin typeface="Hannotate SC" panose="03000500000000000000" pitchFamily="66" charset="-122"/>
                <a:ea typeface="Hannotate SC" panose="03000500000000000000" pitchFamily="66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2234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DADF0-A9CC-0C45-3C43-C89E4474D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86445-015F-E4CF-AC08-4BB4B2E0C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Observation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Key</a:t>
            </a:r>
            <a:r>
              <a:rPr kumimoji="1" lang="zh-CN" altLang="en-US" dirty="0"/>
              <a:t> </a:t>
            </a:r>
            <a:r>
              <a:rPr kumimoji="1" lang="en-US" altLang="zh-CN" dirty="0"/>
              <a:t>idea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B1DD219-41C6-C25E-B753-690D7161BB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5</a:t>
            </a:fld>
            <a:endParaRPr lang="zh-CN" altLang="en-US"/>
          </a:p>
        </p:txBody>
      </p: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EA9A66B2-59CC-B714-7641-4807959F03F1}"/>
              </a:ext>
            </a:extLst>
          </p:cNvPr>
          <p:cNvGrpSpPr/>
          <p:nvPr/>
        </p:nvGrpSpPr>
        <p:grpSpPr>
          <a:xfrm>
            <a:off x="860374" y="1886379"/>
            <a:ext cx="7165645" cy="2434028"/>
            <a:chOff x="4572000" y="1654742"/>
            <a:chExt cx="4227285" cy="1435926"/>
          </a:xfrm>
        </p:grpSpPr>
        <p:sp>
          <p:nvSpPr>
            <p:cNvPr id="29" name="圆角矩形 28">
              <a:extLst>
                <a:ext uri="{FF2B5EF4-FFF2-40B4-BE49-F238E27FC236}">
                  <a16:creationId xmlns:a16="http://schemas.microsoft.com/office/drawing/2014/main" id="{239ED503-25C0-255F-9594-B8111ACE7AEA}"/>
                </a:ext>
              </a:extLst>
            </p:cNvPr>
            <p:cNvSpPr/>
            <p:nvPr/>
          </p:nvSpPr>
          <p:spPr>
            <a:xfrm>
              <a:off x="7417517" y="2797586"/>
              <a:ext cx="859681" cy="293082"/>
            </a:xfrm>
            <a:prstGeom prst="round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4000"/>
            </a:p>
          </p:txBody>
        </p:sp>
        <p:pic>
          <p:nvPicPr>
            <p:cNvPr id="35" name="图形 34">
              <a:extLst>
                <a:ext uri="{FF2B5EF4-FFF2-40B4-BE49-F238E27FC236}">
                  <a16:creationId xmlns:a16="http://schemas.microsoft.com/office/drawing/2014/main" id="{85BCED11-7629-3E4D-A7DA-EFCD4574A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572000" y="1938852"/>
              <a:ext cx="860527" cy="860527"/>
            </a:xfrm>
            <a:prstGeom prst="rect">
              <a:avLst/>
            </a:prstGeom>
          </p:spPr>
        </p:pic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5C98B249-D872-35D2-BDA0-45B06FC6B5A8}"/>
                </a:ext>
              </a:extLst>
            </p:cNvPr>
            <p:cNvGrpSpPr/>
            <p:nvPr/>
          </p:nvGrpSpPr>
          <p:grpSpPr>
            <a:xfrm>
              <a:off x="5672027" y="1710300"/>
              <a:ext cx="598130" cy="317372"/>
              <a:chOff x="8881372" y="6771820"/>
              <a:chExt cx="598130" cy="317372"/>
            </a:xfrm>
          </p:grpSpPr>
          <p:sp>
            <p:nvSpPr>
              <p:cNvPr id="38" name="矩形: 圆角 15">
                <a:extLst>
                  <a:ext uri="{FF2B5EF4-FFF2-40B4-BE49-F238E27FC236}">
                    <a16:creationId xmlns:a16="http://schemas.microsoft.com/office/drawing/2014/main" id="{1B425B47-A3A0-3390-EEC1-52B0630A6F26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8881372" y="6776185"/>
                <a:ext cx="590770" cy="313007"/>
              </a:xfrm>
              <a:prstGeom prst="roundRect">
                <a:avLst>
                  <a:gd name="adj" fmla="val 19377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127000" algn="ctr" rotWithShape="0">
                  <a:srgbClr val="00206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altLang="zh-CN" sz="2000" dirty="0">
                  <a:solidFill>
                    <a:srgbClr val="C00000"/>
                  </a:solidFill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341C9ED6-3924-DC81-D622-FE8657E58987}"/>
                  </a:ext>
                </a:extLst>
              </p:cNvPr>
              <p:cNvSpPr txBox="1"/>
              <p:nvPr/>
            </p:nvSpPr>
            <p:spPr>
              <a:xfrm>
                <a:off x="8901932" y="6771820"/>
                <a:ext cx="577570" cy="272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400" b="1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EDL</a:t>
                </a:r>
              </a:p>
            </p:txBody>
          </p:sp>
        </p:grpSp>
        <p:pic>
          <p:nvPicPr>
            <p:cNvPr id="40" name="图片 39" descr="图片包含 箭头&#10;&#10;AI 生成的内容可能不正确。">
              <a:extLst>
                <a:ext uri="{FF2B5EF4-FFF2-40B4-BE49-F238E27FC236}">
                  <a16:creationId xmlns:a16="http://schemas.microsoft.com/office/drawing/2014/main" id="{172262A0-FED0-BD4A-86D9-5FC2C77DF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800000">
              <a:off x="5208679" y="1916825"/>
              <a:ext cx="527385" cy="301363"/>
            </a:xfrm>
            <a:prstGeom prst="rect">
              <a:avLst/>
            </a:prstGeom>
          </p:spPr>
        </p:pic>
        <p:pic>
          <p:nvPicPr>
            <p:cNvPr id="41" name="图片 40" descr="图片包含 箭头&#10;&#10;AI 生成的内容可能不正确。">
              <a:extLst>
                <a:ext uri="{FF2B5EF4-FFF2-40B4-BE49-F238E27FC236}">
                  <a16:creationId xmlns:a16="http://schemas.microsoft.com/office/drawing/2014/main" id="{FC2B9795-06A4-585F-FBB7-718057D1E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800000">
              <a:off x="5208679" y="2499843"/>
              <a:ext cx="527385" cy="301363"/>
            </a:xfrm>
            <a:prstGeom prst="rect">
              <a:avLst/>
            </a:prstGeom>
          </p:spPr>
        </p:pic>
        <p:pic>
          <p:nvPicPr>
            <p:cNvPr id="42" name="图形 41">
              <a:extLst>
                <a:ext uri="{FF2B5EF4-FFF2-40B4-BE49-F238E27FC236}">
                  <a16:creationId xmlns:a16="http://schemas.microsoft.com/office/drawing/2014/main" id="{9DBE2CD7-E641-92AE-2AD8-4DA292BD3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892969" y="1939209"/>
              <a:ext cx="860527" cy="860527"/>
            </a:xfrm>
            <a:prstGeom prst="rect">
              <a:avLst/>
            </a:prstGeom>
          </p:spPr>
        </p:pic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6BB29CF7-3622-EAC3-736A-122E7862DE33}"/>
                </a:ext>
              </a:extLst>
            </p:cNvPr>
            <p:cNvGrpSpPr/>
            <p:nvPr/>
          </p:nvGrpSpPr>
          <p:grpSpPr>
            <a:xfrm>
              <a:off x="5672027" y="2719086"/>
              <a:ext cx="598130" cy="317372"/>
              <a:chOff x="8881372" y="6771820"/>
              <a:chExt cx="598130" cy="317372"/>
            </a:xfrm>
          </p:grpSpPr>
          <p:sp>
            <p:nvSpPr>
              <p:cNvPr id="44" name="矩形: 圆角 15">
                <a:extLst>
                  <a:ext uri="{FF2B5EF4-FFF2-40B4-BE49-F238E27FC236}">
                    <a16:creationId xmlns:a16="http://schemas.microsoft.com/office/drawing/2014/main" id="{537A1B11-5D06-4DB3-1561-202F2E5CFDDF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8881372" y="6776185"/>
                <a:ext cx="590770" cy="313007"/>
              </a:xfrm>
              <a:prstGeom prst="roundRect">
                <a:avLst>
                  <a:gd name="adj" fmla="val 19377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127000" algn="ctr" rotWithShape="0">
                  <a:srgbClr val="00206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altLang="zh-CN" sz="2000" dirty="0">
                  <a:solidFill>
                    <a:srgbClr val="C00000"/>
                  </a:solidFill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90ED8679-A6BB-9312-44E1-9A6069721496}"/>
                  </a:ext>
                </a:extLst>
              </p:cNvPr>
              <p:cNvSpPr txBox="1"/>
              <p:nvPr/>
            </p:nvSpPr>
            <p:spPr>
              <a:xfrm>
                <a:off x="8901932" y="6771820"/>
                <a:ext cx="577570" cy="272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400" b="1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FST</a:t>
                </a:r>
              </a:p>
            </p:txBody>
          </p:sp>
        </p:grp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ACF2A3F8-849D-5EB2-06A8-709F36A51278}"/>
                </a:ext>
              </a:extLst>
            </p:cNvPr>
            <p:cNvSpPr txBox="1"/>
            <p:nvPr/>
          </p:nvSpPr>
          <p:spPr>
            <a:xfrm>
              <a:off x="4620060" y="1698433"/>
              <a:ext cx="681186" cy="2360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Train</a:t>
              </a:r>
              <a:r>
                <a:rPr kumimoji="1" lang="zh-CN" alt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set</a:t>
              </a:r>
              <a:endPara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4E3088EC-5791-B290-2F11-C686676B4CB2}"/>
                </a:ext>
              </a:extLst>
            </p:cNvPr>
            <p:cNvSpPr txBox="1"/>
            <p:nvPr/>
          </p:nvSpPr>
          <p:spPr>
            <a:xfrm>
              <a:off x="7754771" y="1726008"/>
              <a:ext cx="1044514" cy="2360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Test</a:t>
              </a:r>
              <a:r>
                <a:rPr kumimoji="1" lang="zh-CN" alt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set (TNC)</a:t>
              </a:r>
              <a:endPara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77F86424-1DBC-61CC-76A4-A3EBF93969FB}"/>
                </a:ext>
              </a:extLst>
            </p:cNvPr>
            <p:cNvGrpSpPr/>
            <p:nvPr/>
          </p:nvGrpSpPr>
          <p:grpSpPr>
            <a:xfrm>
              <a:off x="6373654" y="2158186"/>
              <a:ext cx="1067813" cy="381295"/>
              <a:chOff x="8849460" y="6761160"/>
              <a:chExt cx="556869" cy="381295"/>
            </a:xfrm>
          </p:grpSpPr>
          <p:sp>
            <p:nvSpPr>
              <p:cNvPr id="49" name="矩形: 圆角 15">
                <a:extLst>
                  <a:ext uri="{FF2B5EF4-FFF2-40B4-BE49-F238E27FC236}">
                    <a16:creationId xmlns:a16="http://schemas.microsoft.com/office/drawing/2014/main" id="{2EE750DE-11D7-BD24-36F5-30BDA34F32E2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8881372" y="6776185"/>
                <a:ext cx="476740" cy="355787"/>
              </a:xfrm>
              <a:prstGeom prst="roundRect">
                <a:avLst>
                  <a:gd name="adj" fmla="val 19377"/>
                </a:avLst>
              </a:prstGeom>
              <a:solidFill>
                <a:srgbClr val="F4CA79"/>
              </a:solidFill>
              <a:ln>
                <a:noFill/>
              </a:ln>
              <a:effectLst>
                <a:outerShdw blurRad="127000" algn="ctr" rotWithShape="0">
                  <a:srgbClr val="00206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altLang="zh-CN" sz="2000" dirty="0">
                  <a:solidFill>
                    <a:srgbClr val="C00000"/>
                  </a:solidFill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8D901614-48BF-F18B-F0BB-6F059461533D}"/>
                  </a:ext>
                </a:extLst>
              </p:cNvPr>
              <p:cNvSpPr txBox="1"/>
              <p:nvPr/>
            </p:nvSpPr>
            <p:spPr>
              <a:xfrm>
                <a:off x="8849460" y="6761160"/>
                <a:ext cx="556869" cy="381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reliability estimator</a:t>
                </a:r>
                <a:endParaRPr kumimoji="1" lang="zh-CN" alt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1" name="图片 50" descr="图标&#10;&#10;AI 生成的内容可能不正确。">
              <a:extLst>
                <a:ext uri="{FF2B5EF4-FFF2-40B4-BE49-F238E27FC236}">
                  <a16:creationId xmlns:a16="http://schemas.microsoft.com/office/drawing/2014/main" id="{D5519124-7D9A-12DE-E53A-CC1FB41E0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480" r="25618"/>
            <a:stretch/>
          </p:blipFill>
          <p:spPr>
            <a:xfrm>
              <a:off x="7212164" y="2379210"/>
              <a:ext cx="199553" cy="229761"/>
            </a:xfrm>
            <a:prstGeom prst="rect">
              <a:avLst/>
            </a:prstGeom>
          </p:spPr>
        </p:pic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13CF0B3F-628A-1FF3-1628-29875959708E}"/>
                </a:ext>
              </a:extLst>
            </p:cNvPr>
            <p:cNvSpPr txBox="1"/>
            <p:nvPr/>
          </p:nvSpPr>
          <p:spPr>
            <a:xfrm>
              <a:off x="5495758" y="2163790"/>
              <a:ext cx="308478" cy="308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or</a:t>
              </a:r>
              <a:endParaRPr kumimoji="1"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任意形状 52">
              <a:extLst>
                <a:ext uri="{FF2B5EF4-FFF2-40B4-BE49-F238E27FC236}">
                  <a16:creationId xmlns:a16="http://schemas.microsoft.com/office/drawing/2014/main" id="{B5C2E69F-F159-1B2C-1726-3C805964D6B3}"/>
                </a:ext>
              </a:extLst>
            </p:cNvPr>
            <p:cNvSpPr/>
            <p:nvPr/>
          </p:nvSpPr>
          <p:spPr>
            <a:xfrm>
              <a:off x="7410293" y="2352400"/>
              <a:ext cx="530390" cy="52827"/>
            </a:xfrm>
            <a:custGeom>
              <a:avLst/>
              <a:gdLst>
                <a:gd name="connsiteX0" fmla="*/ 0 w 782198"/>
                <a:gd name="connsiteY0" fmla="*/ 22114 h 308620"/>
                <a:gd name="connsiteX1" fmla="*/ 187287 w 782198"/>
                <a:gd name="connsiteY1" fmla="*/ 275502 h 308620"/>
                <a:gd name="connsiteX2" fmla="*/ 374574 w 782198"/>
                <a:gd name="connsiteY2" fmla="*/ 80 h 308620"/>
                <a:gd name="connsiteX3" fmla="*/ 594911 w 782198"/>
                <a:gd name="connsiteY3" fmla="*/ 308552 h 308620"/>
                <a:gd name="connsiteX4" fmla="*/ 782198 w 782198"/>
                <a:gd name="connsiteY4" fmla="*/ 22114 h 30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198" h="308620">
                  <a:moveTo>
                    <a:pt x="0" y="22114"/>
                  </a:moveTo>
                  <a:cubicBezTo>
                    <a:pt x="62429" y="150644"/>
                    <a:pt x="124858" y="279174"/>
                    <a:pt x="187287" y="275502"/>
                  </a:cubicBezTo>
                  <a:cubicBezTo>
                    <a:pt x="249716" y="271830"/>
                    <a:pt x="306637" y="-5428"/>
                    <a:pt x="374574" y="80"/>
                  </a:cubicBezTo>
                  <a:cubicBezTo>
                    <a:pt x="442511" y="5588"/>
                    <a:pt x="526974" y="304880"/>
                    <a:pt x="594911" y="308552"/>
                  </a:cubicBezTo>
                  <a:cubicBezTo>
                    <a:pt x="662848" y="312224"/>
                    <a:pt x="722523" y="167169"/>
                    <a:pt x="782198" y="22114"/>
                  </a:cubicBezTo>
                </a:path>
              </a:pathLst>
            </a:custGeom>
            <a:noFill/>
            <a:ln w="38100" cap="rnd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4000"/>
            </a:p>
          </p:txBody>
        </p:sp>
        <p:cxnSp>
          <p:nvCxnSpPr>
            <p:cNvPr id="54" name="肘形连接符 53">
              <a:extLst>
                <a:ext uri="{FF2B5EF4-FFF2-40B4-BE49-F238E27FC236}">
                  <a16:creationId xmlns:a16="http://schemas.microsoft.com/office/drawing/2014/main" id="{325870E7-8FAD-BF57-CB06-3B8A15DA8252}"/>
                </a:ext>
              </a:extLst>
            </p:cNvPr>
            <p:cNvCxnSpPr>
              <a:cxnSpLocks/>
              <a:stCxn id="39" idx="3"/>
              <a:endCxn id="49" idx="0"/>
            </p:cNvCxnSpPr>
            <p:nvPr/>
          </p:nvCxnSpPr>
          <p:spPr>
            <a:xfrm>
              <a:off x="6270157" y="1846477"/>
              <a:ext cx="621770" cy="326734"/>
            </a:xfrm>
            <a:prstGeom prst="bentConnector2">
              <a:avLst/>
            </a:prstGeom>
            <a:ln>
              <a:solidFill>
                <a:srgbClr val="F4CA79"/>
              </a:solidFill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肘形连接符 54">
              <a:extLst>
                <a:ext uri="{FF2B5EF4-FFF2-40B4-BE49-F238E27FC236}">
                  <a16:creationId xmlns:a16="http://schemas.microsoft.com/office/drawing/2014/main" id="{FC336227-B270-2FD6-58EB-D9889C0A036C}"/>
                </a:ext>
              </a:extLst>
            </p:cNvPr>
            <p:cNvCxnSpPr>
              <a:cxnSpLocks/>
              <a:stCxn id="45" idx="3"/>
              <a:endCxn id="49" idx="2"/>
            </p:cNvCxnSpPr>
            <p:nvPr/>
          </p:nvCxnSpPr>
          <p:spPr>
            <a:xfrm flipV="1">
              <a:off x="6270157" y="2528998"/>
              <a:ext cx="621770" cy="326265"/>
            </a:xfrm>
            <a:prstGeom prst="bentConnector2">
              <a:avLst/>
            </a:prstGeom>
            <a:ln>
              <a:solidFill>
                <a:srgbClr val="F4CA79"/>
              </a:solidFill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902C931B-3761-F6D0-51A1-A6AA66AEAAF7}"/>
                </a:ext>
              </a:extLst>
            </p:cNvPr>
            <p:cNvGrpSpPr/>
            <p:nvPr/>
          </p:nvGrpSpPr>
          <p:grpSpPr>
            <a:xfrm>
              <a:off x="6487906" y="1654742"/>
              <a:ext cx="800421" cy="360415"/>
              <a:chOff x="13078444" y="20437046"/>
              <a:chExt cx="413607" cy="303743"/>
            </a:xfrm>
          </p:grpSpPr>
          <p:sp>
            <p:nvSpPr>
              <p:cNvPr id="57" name="矩形: 圆角 15">
                <a:extLst>
                  <a:ext uri="{FF2B5EF4-FFF2-40B4-BE49-F238E27FC236}">
                    <a16:creationId xmlns:a16="http://schemas.microsoft.com/office/drawing/2014/main" id="{B025D979-D103-B48F-269D-268CA36DB58E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13111609" y="20479417"/>
                <a:ext cx="353475" cy="261372"/>
              </a:xfrm>
              <a:prstGeom prst="roundRect">
                <a:avLst>
                  <a:gd name="adj" fmla="val 19377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algn="ctr" rotWithShape="0">
                  <a:srgbClr val="00206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altLang="zh-CN" sz="4000" dirty="0">
                  <a:solidFill>
                    <a:srgbClr val="C00000"/>
                  </a:solidFill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008A889B-41EA-2E46-B2B3-4D683FAB7C54}"/>
                  </a:ext>
                </a:extLst>
              </p:cNvPr>
              <p:cNvSpPr txBox="1"/>
              <p:nvPr/>
            </p:nvSpPr>
            <p:spPr>
              <a:xfrm>
                <a:off x="13078444" y="20437046"/>
                <a:ext cx="413607" cy="2907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600" b="1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task constraints</a:t>
                </a:r>
                <a:endParaRPr kumimoji="1" lang="zh-CN" altLang="en-US" sz="16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58347DB7-596D-BE5B-C776-B0BD1E6E0B78}"/>
                </a:ext>
              </a:extLst>
            </p:cNvPr>
            <p:cNvGrpSpPr/>
            <p:nvPr/>
          </p:nvGrpSpPr>
          <p:grpSpPr>
            <a:xfrm>
              <a:off x="6486125" y="2675119"/>
              <a:ext cx="800421" cy="352597"/>
              <a:chOff x="13086524" y="20443635"/>
              <a:chExt cx="413607" cy="297154"/>
            </a:xfrm>
          </p:grpSpPr>
          <p:sp>
            <p:nvSpPr>
              <p:cNvPr id="60" name="矩形: 圆角 15">
                <a:extLst>
                  <a:ext uri="{FF2B5EF4-FFF2-40B4-BE49-F238E27FC236}">
                    <a16:creationId xmlns:a16="http://schemas.microsoft.com/office/drawing/2014/main" id="{FAB7A3A7-3CB6-B416-D360-A1D527267E41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13111609" y="20479417"/>
                <a:ext cx="353475" cy="261372"/>
              </a:xfrm>
              <a:prstGeom prst="roundRect">
                <a:avLst>
                  <a:gd name="adj" fmla="val 19377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algn="ctr" rotWithShape="0">
                  <a:srgbClr val="00206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altLang="zh-CN" sz="4000" dirty="0">
                  <a:solidFill>
                    <a:srgbClr val="C00000"/>
                  </a:solidFill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EBE4CB1B-5FFD-3AD5-0C82-0371B1089032}"/>
                  </a:ext>
                </a:extLst>
              </p:cNvPr>
              <p:cNvSpPr txBox="1"/>
              <p:nvPr/>
            </p:nvSpPr>
            <p:spPr>
              <a:xfrm>
                <a:off x="13086524" y="20443635"/>
                <a:ext cx="413607" cy="2907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600" b="1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task constraints</a:t>
                </a:r>
                <a:endParaRPr kumimoji="1" lang="zh-CN" altLang="en-US" sz="16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62" name="直线连接符 61">
              <a:extLst>
                <a:ext uri="{FF2B5EF4-FFF2-40B4-BE49-F238E27FC236}">
                  <a16:creationId xmlns:a16="http://schemas.microsoft.com/office/drawing/2014/main" id="{8CD1A7DD-38AC-4D13-B07C-8FF9FD555BDC}"/>
                </a:ext>
              </a:extLst>
            </p:cNvPr>
            <p:cNvCxnSpPr>
              <a:cxnSpLocks/>
              <a:endCxn id="29" idx="0"/>
            </p:cNvCxnSpPr>
            <p:nvPr/>
          </p:nvCxnSpPr>
          <p:spPr>
            <a:xfrm>
              <a:off x="7627287" y="2424294"/>
              <a:ext cx="220070" cy="373292"/>
            </a:xfrm>
            <a:prstGeom prst="line">
              <a:avLst/>
            </a:prstGeom>
            <a:ln w="12700" cap="rnd" cmpd="tri">
              <a:solidFill>
                <a:srgbClr val="C00000"/>
              </a:solidFill>
              <a:beve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圆角矩形 62">
              <a:extLst>
                <a:ext uri="{FF2B5EF4-FFF2-40B4-BE49-F238E27FC236}">
                  <a16:creationId xmlns:a16="http://schemas.microsoft.com/office/drawing/2014/main" id="{9946E2DF-BA4E-3F66-1198-8512BBF4281C}"/>
                </a:ext>
              </a:extLst>
            </p:cNvPr>
            <p:cNvSpPr/>
            <p:nvPr/>
          </p:nvSpPr>
          <p:spPr>
            <a:xfrm>
              <a:off x="7487423" y="2803154"/>
              <a:ext cx="714918" cy="26161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rgbClr val="C00000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 b="1" u="sng" dirty="0">
                <a:solidFill>
                  <a:srgbClr val="C00000"/>
                </a:solidFill>
                <a:latin typeface="Hannotate SC" panose="03000500000000000000" pitchFamily="66" charset="-122"/>
                <a:ea typeface="Hannotate SC" panose="03000500000000000000" pitchFamily="66" charset="-122"/>
              </a:endParaRPr>
            </a:p>
          </p:txBody>
        </p: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D865E37E-582D-CCB8-AA45-14C47D1D84CE}"/>
                </a:ext>
              </a:extLst>
            </p:cNvPr>
            <p:cNvSpPr txBox="1"/>
            <p:nvPr/>
          </p:nvSpPr>
          <p:spPr>
            <a:xfrm>
              <a:off x="7462457" y="2814178"/>
              <a:ext cx="692421" cy="2178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800" b="1" u="sng" dirty="0">
                  <a:solidFill>
                    <a:srgbClr val="C00000"/>
                  </a:solidFill>
                  <a:latin typeface="Hannotate SC" panose="03000500000000000000" pitchFamily="66" charset="-122"/>
                  <a:ea typeface="Hannotate SC" panose="03000500000000000000" pitchFamily="66" charset="-122"/>
                </a:rPr>
                <a:t>Task Gap</a:t>
              </a:r>
              <a:endParaRPr kumimoji="1" lang="zh-CN" altLang="en-US" sz="1800" b="1" u="sng" dirty="0">
                <a:solidFill>
                  <a:srgbClr val="C00000"/>
                </a:solidFill>
                <a:latin typeface="Hannotate SC" panose="03000500000000000000" pitchFamily="66" charset="-122"/>
                <a:ea typeface="Hannotate SC" panose="03000500000000000000" pitchFamily="66" charset="-122"/>
              </a:endParaRPr>
            </a:p>
          </p:txBody>
        </p:sp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ED55AADD-567A-759C-3165-C096719534B6}"/>
                </a:ext>
              </a:extLst>
            </p:cNvPr>
            <p:cNvGrpSpPr/>
            <p:nvPr/>
          </p:nvGrpSpPr>
          <p:grpSpPr>
            <a:xfrm>
              <a:off x="7557274" y="2153146"/>
              <a:ext cx="135508" cy="135508"/>
              <a:chOff x="11668892" y="14803033"/>
              <a:chExt cx="1533090" cy="1533090"/>
            </a:xfrm>
          </p:grpSpPr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3C495B95-65CA-77DE-1C5E-F39B4323698B}"/>
                  </a:ext>
                </a:extLst>
              </p:cNvPr>
              <p:cNvSpPr/>
              <p:nvPr/>
            </p:nvSpPr>
            <p:spPr>
              <a:xfrm>
                <a:off x="11668892" y="14803033"/>
                <a:ext cx="1533090" cy="1533090"/>
              </a:xfrm>
              <a:prstGeom prst="ellipse">
                <a:avLst/>
              </a:prstGeom>
              <a:solidFill>
                <a:srgbClr val="F0444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4000"/>
              </a:p>
            </p:txBody>
          </p:sp>
          <p:pic>
            <p:nvPicPr>
              <p:cNvPr id="67" name="图形 66">
                <a:extLst>
                  <a:ext uri="{FF2B5EF4-FFF2-40B4-BE49-F238E27FC236}">
                    <a16:creationId xmlns:a16="http://schemas.microsoft.com/office/drawing/2014/main" id="{E6E0D8FC-56C7-D497-0E34-E88E306C18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11985930" y="15129271"/>
                <a:ext cx="899014" cy="899014"/>
              </a:xfrm>
              <a:prstGeom prst="rect">
                <a:avLst/>
              </a:prstGeom>
            </p:spPr>
          </p:pic>
        </p:grpSp>
      </p:grpSp>
      <p:sp>
        <p:nvSpPr>
          <p:cNvPr id="106" name="内容占位符 1">
            <a:extLst>
              <a:ext uri="{FF2B5EF4-FFF2-40B4-BE49-F238E27FC236}">
                <a16:creationId xmlns:a16="http://schemas.microsoft.com/office/drawing/2014/main" id="{AC2D2FA2-9F24-F80E-3169-B9613A98261F}"/>
              </a:ext>
            </a:extLst>
          </p:cNvPr>
          <p:cNvSpPr txBox="1">
            <a:spLocks/>
          </p:cNvSpPr>
          <p:nvPr/>
        </p:nvSpPr>
        <p:spPr bwMode="auto">
          <a:xfrm>
            <a:off x="288797" y="1106330"/>
            <a:ext cx="4330905" cy="213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4025" indent="-454025" algn="l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ZapfDingbatsITC"/>
              <a:buChar char="❖"/>
              <a:defRPr sz="24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804863" indent="-350838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  <a:tabLst/>
              <a:defRPr sz="20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2pPr>
            <a:lvl3pPr marL="1114425" indent="-227013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LucidaGrande" panose="020B06000405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3pPr>
            <a:lvl4pPr marL="16002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4pPr>
            <a:lvl5pPr marL="20574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1" lang="en-US" altLang="zh-CN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Existing works</a:t>
            </a: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FA866CE1-B3BE-97C6-A6CE-5D2AB75676CC}"/>
              </a:ext>
            </a:extLst>
          </p:cNvPr>
          <p:cNvSpPr txBox="1"/>
          <p:nvPr/>
        </p:nvSpPr>
        <p:spPr>
          <a:xfrm>
            <a:off x="382941" y="4866223"/>
            <a:ext cx="84735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" altLang="zh-CN" sz="2000" b="1" dirty="0">
                <a:solidFill>
                  <a:srgbClr val="C00000"/>
                </a:solidFill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rPr>
              <a:t>Blind Estimation:</a:t>
            </a:r>
            <a:r>
              <a:rPr lang="en" altLang="zh-CN" sz="2000" dirty="0">
                <a:solidFill>
                  <a:srgbClr val="C00000"/>
                </a:solidFill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rPr>
              <a:t> </a:t>
            </a:r>
            <a:r>
              <a:rPr lang="en" altLang="zh-CN" sz="2000" dirty="0"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rPr>
              <a:t>Reliability is learned exclusively from clean, well-aligned training data.</a:t>
            </a:r>
          </a:p>
          <a:p>
            <a:pPr marL="342900" indent="-342900">
              <a:buFont typeface="Wingdings" pitchFamily="2" charset="2"/>
              <a:buChar char="Ø"/>
            </a:pPr>
            <a:endParaRPr lang="en" altLang="zh-CN" sz="2000" dirty="0">
              <a:latin typeface="Hannotate SC" panose="03000500000000000000" pitchFamily="66" charset="-122"/>
              <a:ea typeface="Hannotate SC" panose="03000500000000000000" pitchFamily="66" charset="-122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" altLang="zh-CN" sz="2000" b="1" dirty="0">
                <a:solidFill>
                  <a:srgbClr val="C00000"/>
                </a:solidFill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rPr>
              <a:t>The Consequence:</a:t>
            </a:r>
            <a:r>
              <a:rPr lang="en" altLang="zh-CN" sz="2000" dirty="0">
                <a:solidFill>
                  <a:srgbClr val="C00000"/>
                </a:solidFill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rPr>
              <a:t> </a:t>
            </a:r>
            <a:r>
              <a:rPr lang="en" altLang="zh-CN" sz="2000" dirty="0"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rPr>
              <a:t>A severe </a:t>
            </a:r>
            <a:r>
              <a:rPr lang="en" altLang="zh-CN" sz="2000" b="1" dirty="0"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rPr>
              <a:t>Train-Test Task Gap</a:t>
            </a:r>
            <a:r>
              <a:rPr lang="en" altLang="zh-CN" sz="2000" dirty="0"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rPr>
              <a:t>. Models cannot extrapolate to handle unseen misalignments at deployment.</a:t>
            </a:r>
          </a:p>
        </p:txBody>
      </p:sp>
    </p:spTree>
    <p:extLst>
      <p:ext uri="{BB962C8B-B14F-4D97-AF65-F5344CB8AC3E}">
        <p14:creationId xmlns:p14="http://schemas.microsoft.com/office/powerpoint/2010/main" val="2681675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DADF0-A9CC-0C45-3C43-C89E4474D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86445-015F-E4CF-AC08-4BB4B2E0C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Observation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Key</a:t>
            </a:r>
            <a:r>
              <a:rPr kumimoji="1" lang="zh-CN" altLang="en-US" dirty="0"/>
              <a:t> </a:t>
            </a:r>
            <a:r>
              <a:rPr kumimoji="1" lang="en-US" altLang="zh-CN" dirty="0"/>
              <a:t>idea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B1DD219-41C6-C25E-B753-690D7161BB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6</a:t>
            </a:fld>
            <a:endParaRPr lang="zh-CN" altLang="en-US"/>
          </a:p>
        </p:txBody>
      </p:sp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8094F681-0A59-051E-A601-410C637858D8}"/>
              </a:ext>
            </a:extLst>
          </p:cNvPr>
          <p:cNvGrpSpPr/>
          <p:nvPr/>
        </p:nvGrpSpPr>
        <p:grpSpPr>
          <a:xfrm>
            <a:off x="1407661" y="1046782"/>
            <a:ext cx="6391697" cy="4239443"/>
            <a:chOff x="284921" y="3875739"/>
            <a:chExt cx="4191700" cy="2780243"/>
          </a:xfrm>
        </p:grpSpPr>
        <p:cxnSp>
          <p:nvCxnSpPr>
            <p:cNvPr id="10" name="曲线连接符 9">
              <a:extLst>
                <a:ext uri="{FF2B5EF4-FFF2-40B4-BE49-F238E27FC236}">
                  <a16:creationId xmlns:a16="http://schemas.microsoft.com/office/drawing/2014/main" id="{438DEBC5-8451-74D1-0CB3-F6749F62F481}"/>
                </a:ext>
              </a:extLst>
            </p:cNvPr>
            <p:cNvCxnSpPr>
              <a:cxnSpLocks/>
            </p:cNvCxnSpPr>
            <p:nvPr/>
          </p:nvCxnSpPr>
          <p:spPr>
            <a:xfrm>
              <a:off x="4001257" y="4525899"/>
              <a:ext cx="55824" cy="1679036"/>
            </a:xfrm>
            <a:prstGeom prst="curvedConnector3">
              <a:avLst>
                <a:gd name="adj1" fmla="val 509501"/>
              </a:avLst>
            </a:prstGeom>
            <a:ln w="9525">
              <a:solidFill>
                <a:schemeClr val="accent6"/>
              </a:solidFill>
              <a:prstDash val="dash"/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FBD15788-678D-20F5-937E-8FF2E0003277}"/>
                </a:ext>
              </a:extLst>
            </p:cNvPr>
            <p:cNvGrpSpPr/>
            <p:nvPr/>
          </p:nvGrpSpPr>
          <p:grpSpPr>
            <a:xfrm>
              <a:off x="1620252" y="4587572"/>
              <a:ext cx="1196915" cy="494644"/>
              <a:chOff x="13091628" y="20404662"/>
              <a:chExt cx="618490" cy="576667"/>
            </a:xfrm>
          </p:grpSpPr>
          <p:sp>
            <p:nvSpPr>
              <p:cNvPr id="12" name="矩形: 圆角 15">
                <a:extLst>
                  <a:ext uri="{FF2B5EF4-FFF2-40B4-BE49-F238E27FC236}">
                    <a16:creationId xmlns:a16="http://schemas.microsoft.com/office/drawing/2014/main" id="{901CA46D-C29E-C30D-CB26-1670359230FF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13111607" y="20470421"/>
                <a:ext cx="570662" cy="510908"/>
              </a:xfrm>
              <a:prstGeom prst="roundRect">
                <a:avLst>
                  <a:gd name="adj" fmla="val 19377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algn="ctr" rotWithShape="0">
                  <a:srgbClr val="00206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altLang="zh-CN" sz="3600" dirty="0">
                  <a:solidFill>
                    <a:srgbClr val="C00000"/>
                  </a:solidFill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4A38519-1E2E-5ABE-4682-548598104C0F}"/>
                  </a:ext>
                </a:extLst>
              </p:cNvPr>
              <p:cNvSpPr txBox="1"/>
              <p:nvPr/>
            </p:nvSpPr>
            <p:spPr>
              <a:xfrm>
                <a:off x="13091628" y="20404662"/>
                <a:ext cx="618490" cy="537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000" b="1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task constraints</a:t>
                </a:r>
                <a:endParaRPr kumimoji="1" lang="zh-CN" altLang="en-US" sz="20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" name="梯形 14">
              <a:extLst>
                <a:ext uri="{FF2B5EF4-FFF2-40B4-BE49-F238E27FC236}">
                  <a16:creationId xmlns:a16="http://schemas.microsoft.com/office/drawing/2014/main" id="{6BE94143-2E0F-21E9-0EA6-70A9586A7259}"/>
                </a:ext>
              </a:extLst>
            </p:cNvPr>
            <p:cNvSpPr/>
            <p:nvPr/>
          </p:nvSpPr>
          <p:spPr>
            <a:xfrm>
              <a:off x="1439326" y="4645005"/>
              <a:ext cx="1549558" cy="703661"/>
            </a:xfrm>
            <a:prstGeom prst="trapezoid">
              <a:avLst>
                <a:gd name="adj" fmla="val 35680"/>
              </a:avLst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600"/>
            </a:p>
          </p:txBody>
        </p:sp>
        <p:sp>
          <p:nvSpPr>
            <p:cNvPr id="28" name="梯形 27">
              <a:extLst>
                <a:ext uri="{FF2B5EF4-FFF2-40B4-BE49-F238E27FC236}">
                  <a16:creationId xmlns:a16="http://schemas.microsoft.com/office/drawing/2014/main" id="{AA8DFDC7-EC6C-D7FC-6CA4-BAA615241E39}"/>
                </a:ext>
              </a:extLst>
            </p:cNvPr>
            <p:cNvSpPr/>
            <p:nvPr/>
          </p:nvSpPr>
          <p:spPr>
            <a:xfrm>
              <a:off x="1181901" y="5821390"/>
              <a:ext cx="2066829" cy="157087"/>
            </a:xfrm>
            <a:prstGeom prst="trapezoid">
              <a:avLst>
                <a:gd name="adj" fmla="val 449060"/>
              </a:avLst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accent2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600"/>
            </a:p>
          </p:txBody>
        </p:sp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7DDE4D47-A9DE-4DBD-B609-2E8747CDF6EC}"/>
                </a:ext>
              </a:extLst>
            </p:cNvPr>
            <p:cNvGrpSpPr/>
            <p:nvPr/>
          </p:nvGrpSpPr>
          <p:grpSpPr>
            <a:xfrm>
              <a:off x="1461307" y="4002645"/>
              <a:ext cx="1497560" cy="541154"/>
              <a:chOff x="12632972" y="20691668"/>
              <a:chExt cx="1262095" cy="456068"/>
            </a:xfrm>
          </p:grpSpPr>
          <p:sp>
            <p:nvSpPr>
              <p:cNvPr id="69" name="矩形: 圆角 15">
                <a:extLst>
                  <a:ext uri="{FF2B5EF4-FFF2-40B4-BE49-F238E27FC236}">
                    <a16:creationId xmlns:a16="http://schemas.microsoft.com/office/drawing/2014/main" id="{853AE7B5-1A90-0255-0F33-5920B44173EA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12632972" y="20705551"/>
                <a:ext cx="1256128" cy="442185"/>
              </a:xfrm>
              <a:prstGeom prst="roundRect">
                <a:avLst>
                  <a:gd name="adj" fmla="val 1937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127000" algn="ctr" rotWithShape="0">
                  <a:srgbClr val="00206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altLang="zh-CN" sz="3600" dirty="0">
                  <a:solidFill>
                    <a:srgbClr val="C00000"/>
                  </a:solidFill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27E5DBDD-7C72-47A2-3A02-443B328236A0}"/>
                  </a:ext>
                </a:extLst>
              </p:cNvPr>
              <p:cNvSpPr txBox="1"/>
              <p:nvPr/>
            </p:nvSpPr>
            <p:spPr>
              <a:xfrm>
                <a:off x="12638939" y="20691668"/>
                <a:ext cx="1256128" cy="388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000" b="1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in-place TNC bootstrapping</a:t>
                </a:r>
                <a:endParaRPr kumimoji="1" lang="zh-CN" altLang="en-US" sz="20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921B488E-4270-E1D3-6F69-0015DB1457D9}"/>
                </a:ext>
              </a:extLst>
            </p:cNvPr>
            <p:cNvSpPr txBox="1"/>
            <p:nvPr/>
          </p:nvSpPr>
          <p:spPr>
            <a:xfrm>
              <a:off x="292025" y="4940997"/>
              <a:ext cx="860527" cy="4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 reliability</a:t>
              </a:r>
              <a:endParaRPr kumimoji="1" lang="zh-CN" altLang="en-US" sz="1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B9C7A22A-E68E-852D-7A5B-0CAEE496C0EC}"/>
                </a:ext>
              </a:extLst>
            </p:cNvPr>
            <p:cNvSpPr txBox="1"/>
            <p:nvPr/>
          </p:nvSpPr>
          <p:spPr>
            <a:xfrm>
              <a:off x="3081326" y="4908530"/>
              <a:ext cx="1165525" cy="260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0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Low reliability</a:t>
              </a:r>
              <a:endParaRPr kumimoji="1" lang="zh-CN" alt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3" name="图形 72">
              <a:extLst>
                <a:ext uri="{FF2B5EF4-FFF2-40B4-BE49-F238E27FC236}">
                  <a16:creationId xmlns:a16="http://schemas.microsoft.com/office/drawing/2014/main" id="{8A639CEE-5F4F-F219-088A-976C98F6B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84921" y="4095636"/>
              <a:ext cx="860527" cy="860527"/>
            </a:xfrm>
            <a:prstGeom prst="rect">
              <a:avLst/>
            </a:prstGeom>
          </p:spPr>
        </p:pic>
        <p:pic>
          <p:nvPicPr>
            <p:cNvPr id="74" name="图形 73">
              <a:extLst>
                <a:ext uri="{FF2B5EF4-FFF2-40B4-BE49-F238E27FC236}">
                  <a16:creationId xmlns:a16="http://schemas.microsoft.com/office/drawing/2014/main" id="{213A4F40-A810-C2FC-1655-A231A3478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248731" y="4095636"/>
              <a:ext cx="860527" cy="860527"/>
            </a:xfrm>
            <a:prstGeom prst="rect">
              <a:avLst/>
            </a:prstGeom>
          </p:spPr>
        </p:pic>
        <p:pic>
          <p:nvPicPr>
            <p:cNvPr id="75" name="图片 74" descr="图片包含 箭头&#10;&#10;AI 生成的内容可能不正确。">
              <a:extLst>
                <a:ext uri="{FF2B5EF4-FFF2-40B4-BE49-F238E27FC236}">
                  <a16:creationId xmlns:a16="http://schemas.microsoft.com/office/drawing/2014/main" id="{E27238D2-E482-0FCE-0FAE-69A6D3975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800000">
              <a:off x="2821448" y="4136681"/>
              <a:ext cx="527385" cy="301363"/>
            </a:xfrm>
            <a:prstGeom prst="rect">
              <a:avLst/>
            </a:prstGeom>
          </p:spPr>
        </p:pic>
        <p:pic>
          <p:nvPicPr>
            <p:cNvPr id="76" name="图片 75" descr="图片包含 箭头&#10;&#10;AI 生成的内容可能不正确。">
              <a:extLst>
                <a:ext uri="{FF2B5EF4-FFF2-40B4-BE49-F238E27FC236}">
                  <a16:creationId xmlns:a16="http://schemas.microsoft.com/office/drawing/2014/main" id="{F7D3CCD6-D158-B6E0-E919-2825BDD2A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800000">
              <a:off x="940780" y="4136681"/>
              <a:ext cx="527385" cy="301363"/>
            </a:xfrm>
            <a:prstGeom prst="rect">
              <a:avLst/>
            </a:prstGeom>
          </p:spPr>
        </p:pic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id="{E6B6E2AC-2507-5DE7-E279-60F463D45FD8}"/>
                </a:ext>
              </a:extLst>
            </p:cNvPr>
            <p:cNvGrpSpPr/>
            <p:nvPr/>
          </p:nvGrpSpPr>
          <p:grpSpPr>
            <a:xfrm>
              <a:off x="1338709" y="5321549"/>
              <a:ext cx="1722286" cy="512370"/>
              <a:chOff x="13004024" y="20688336"/>
              <a:chExt cx="1451487" cy="431809"/>
            </a:xfrm>
          </p:grpSpPr>
          <p:sp>
            <p:nvSpPr>
              <p:cNvPr id="78" name="矩形: 圆角 15">
                <a:extLst>
                  <a:ext uri="{FF2B5EF4-FFF2-40B4-BE49-F238E27FC236}">
                    <a16:creationId xmlns:a16="http://schemas.microsoft.com/office/drawing/2014/main" id="{9FF1EF8C-33F0-F653-D396-DF3122F02B73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13092699" y="20707030"/>
                <a:ext cx="1305918" cy="413115"/>
              </a:xfrm>
              <a:prstGeom prst="roundRect">
                <a:avLst>
                  <a:gd name="adj" fmla="val 19377"/>
                </a:avLst>
              </a:prstGeom>
              <a:gradFill flip="none" rotWithShape="1"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99000">
                    <a:schemeClr val="accent6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127000" algn="ctr" rotWithShape="0">
                  <a:srgbClr val="00206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altLang="zh-CN" sz="3600" dirty="0">
                  <a:solidFill>
                    <a:srgbClr val="C00000"/>
                  </a:solidFill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79" name="文本框 78">
                <a:extLst>
                  <a:ext uri="{FF2B5EF4-FFF2-40B4-BE49-F238E27FC236}">
                    <a16:creationId xmlns:a16="http://schemas.microsoft.com/office/drawing/2014/main" id="{3C511B96-3968-8237-B98A-410A8074CA00}"/>
                  </a:ext>
                </a:extLst>
              </p:cNvPr>
              <p:cNvSpPr txBox="1"/>
              <p:nvPr/>
            </p:nvSpPr>
            <p:spPr>
              <a:xfrm>
                <a:off x="13004024" y="20688336"/>
                <a:ext cx="1451487" cy="388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000" b="1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bootstrapped supervision</a:t>
                </a:r>
                <a:endParaRPr kumimoji="1" lang="zh-CN" altLang="en-US" sz="20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80" name="肘形连接符 79">
              <a:extLst>
                <a:ext uri="{FF2B5EF4-FFF2-40B4-BE49-F238E27FC236}">
                  <a16:creationId xmlns:a16="http://schemas.microsoft.com/office/drawing/2014/main" id="{0267EF34-F3CE-A554-5375-DB04D8F3FB8F}"/>
                </a:ext>
              </a:extLst>
            </p:cNvPr>
            <p:cNvCxnSpPr>
              <a:cxnSpLocks/>
              <a:stCxn id="71" idx="2"/>
              <a:endCxn id="78" idx="1"/>
            </p:cNvCxnSpPr>
            <p:nvPr/>
          </p:nvCxnSpPr>
          <p:spPr>
            <a:xfrm rot="16200000" flipH="1">
              <a:off x="969802" y="5114715"/>
              <a:ext cx="226612" cy="721640"/>
            </a:xfrm>
            <a:prstGeom prst="bentConnector2">
              <a:avLst/>
            </a:prstGeom>
            <a:ln>
              <a:solidFill>
                <a:srgbClr val="8ED973"/>
              </a:solidFill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肘形连接符 80">
              <a:extLst>
                <a:ext uri="{FF2B5EF4-FFF2-40B4-BE49-F238E27FC236}">
                  <a16:creationId xmlns:a16="http://schemas.microsoft.com/office/drawing/2014/main" id="{10B4E7A1-A4D4-619F-BA54-9312662C45A9}"/>
                </a:ext>
              </a:extLst>
            </p:cNvPr>
            <p:cNvCxnSpPr>
              <a:cxnSpLocks/>
              <a:stCxn id="90" idx="2"/>
              <a:endCxn id="78" idx="3"/>
            </p:cNvCxnSpPr>
            <p:nvPr/>
          </p:nvCxnSpPr>
          <p:spPr>
            <a:xfrm rot="5400000">
              <a:off x="3183391" y="5205655"/>
              <a:ext cx="193265" cy="573076"/>
            </a:xfrm>
            <a:prstGeom prst="bentConnector2">
              <a:avLst/>
            </a:prstGeom>
            <a:ln>
              <a:solidFill>
                <a:srgbClr val="F2AA84"/>
              </a:solidFill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文本框 81">
              <a:extLst>
                <a:ext uri="{FF2B5EF4-FFF2-40B4-BE49-F238E27FC236}">
                  <a16:creationId xmlns:a16="http://schemas.microsoft.com/office/drawing/2014/main" id="{10F49A05-D883-8DDD-AAD8-CB67CF2A7E5B}"/>
                </a:ext>
              </a:extLst>
            </p:cNvPr>
            <p:cNvSpPr txBox="1"/>
            <p:nvPr/>
          </p:nvSpPr>
          <p:spPr>
            <a:xfrm>
              <a:off x="3108380" y="3875739"/>
              <a:ext cx="1202686" cy="2407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Bootstrapped</a:t>
              </a:r>
              <a:r>
                <a:rPr kumimoji="1" lang="zh-CN" alt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set</a:t>
              </a:r>
              <a:endParaRPr kumimoji="1"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E5D09A7E-313F-77F1-B445-C7F3D70AE9E1}"/>
                </a:ext>
              </a:extLst>
            </p:cNvPr>
            <p:cNvSpPr txBox="1"/>
            <p:nvPr/>
          </p:nvSpPr>
          <p:spPr>
            <a:xfrm>
              <a:off x="891419" y="5375818"/>
              <a:ext cx="341760" cy="240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800" b="1" dirty="0">
                  <a:latin typeface="Hannotate SC" panose="03000500000000000000" pitchFamily="66" charset="-122"/>
                  <a:ea typeface="Hannotate SC" panose="03000500000000000000" pitchFamily="66" charset="-122"/>
                  <a:cs typeface="Times New Roman" panose="02020603050405020304" pitchFamily="18" charset="0"/>
                </a:rPr>
                <a:t>1</a:t>
              </a:r>
              <a:endParaRPr kumimoji="1" lang="zh-CN" altLang="en-US" sz="1800" b="1" dirty="0"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endParaRPr>
            </a:p>
          </p:txBody>
        </p:sp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E548EED9-F6A4-A59B-34D2-E816A5032166}"/>
                </a:ext>
              </a:extLst>
            </p:cNvPr>
            <p:cNvSpPr txBox="1"/>
            <p:nvPr/>
          </p:nvSpPr>
          <p:spPr>
            <a:xfrm>
              <a:off x="3197513" y="5393107"/>
              <a:ext cx="341760" cy="240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800" b="1" dirty="0">
                  <a:latin typeface="Hannotate SC" panose="03000500000000000000" pitchFamily="66" charset="-122"/>
                  <a:ea typeface="Hannotate SC" panose="03000500000000000000" pitchFamily="66" charset="-122"/>
                  <a:cs typeface="Times New Roman" panose="02020603050405020304" pitchFamily="18" charset="0"/>
                </a:rPr>
                <a:t>0</a:t>
              </a:r>
              <a:endParaRPr kumimoji="1" lang="zh-CN" altLang="en-US" sz="1800" b="1" dirty="0"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endParaRPr>
            </a:p>
          </p:txBody>
        </p:sp>
        <p:pic>
          <p:nvPicPr>
            <p:cNvPr id="85" name="图形 84">
              <a:extLst>
                <a:ext uri="{FF2B5EF4-FFF2-40B4-BE49-F238E27FC236}">
                  <a16:creationId xmlns:a16="http://schemas.microsoft.com/office/drawing/2014/main" id="{15E274C2-A81E-6E4B-860C-99928DA3E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088341" y="5089084"/>
              <a:ext cx="260734" cy="260734"/>
            </a:xfrm>
            <a:prstGeom prst="rect">
              <a:avLst/>
            </a:prstGeom>
          </p:spPr>
        </p:pic>
        <p:sp>
          <p:nvSpPr>
            <p:cNvPr id="86" name="文本框 85">
              <a:extLst>
                <a:ext uri="{FF2B5EF4-FFF2-40B4-BE49-F238E27FC236}">
                  <a16:creationId xmlns:a16="http://schemas.microsoft.com/office/drawing/2014/main" id="{12B22D87-69DA-027B-CFB8-FC79D45B177B}"/>
                </a:ext>
              </a:extLst>
            </p:cNvPr>
            <p:cNvSpPr txBox="1"/>
            <p:nvPr/>
          </p:nvSpPr>
          <p:spPr>
            <a:xfrm>
              <a:off x="353033" y="3877016"/>
              <a:ext cx="690061" cy="2407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Train</a:t>
              </a:r>
              <a:r>
                <a:rPr kumimoji="1" lang="zh-CN" alt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set</a:t>
              </a:r>
              <a:endParaRPr kumimoji="1"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5554A882-37E2-C90F-DBF4-788C2216903F}"/>
                </a:ext>
              </a:extLst>
            </p:cNvPr>
            <p:cNvSpPr/>
            <p:nvPr/>
          </p:nvSpPr>
          <p:spPr>
            <a:xfrm>
              <a:off x="1159108" y="5037761"/>
              <a:ext cx="90727" cy="32236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600"/>
            </a:p>
          </p:txBody>
        </p:sp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EDF0845E-A7AA-DC24-142E-2B27CFB9D6F6}"/>
                </a:ext>
              </a:extLst>
            </p:cNvPr>
            <p:cNvSpPr/>
            <p:nvPr/>
          </p:nvSpPr>
          <p:spPr>
            <a:xfrm>
              <a:off x="3133939" y="5224269"/>
              <a:ext cx="90727" cy="1243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600"/>
            </a:p>
          </p:txBody>
        </p:sp>
        <p:sp>
          <p:nvSpPr>
            <p:cNvPr id="89" name="圆角矩形 88">
              <a:extLst>
                <a:ext uri="{FF2B5EF4-FFF2-40B4-BE49-F238E27FC236}">
                  <a16:creationId xmlns:a16="http://schemas.microsoft.com/office/drawing/2014/main" id="{9572FCE8-68F9-12EF-E780-28445D5AF4A1}"/>
                </a:ext>
              </a:extLst>
            </p:cNvPr>
            <p:cNvSpPr/>
            <p:nvPr/>
          </p:nvSpPr>
          <p:spPr>
            <a:xfrm>
              <a:off x="325800" y="4957323"/>
              <a:ext cx="1025688" cy="438237"/>
            </a:xfrm>
            <a:custGeom>
              <a:avLst/>
              <a:gdLst>
                <a:gd name="connsiteX0" fmla="*/ 0 w 1025688"/>
                <a:gd name="connsiteY0" fmla="*/ 73041 h 438237"/>
                <a:gd name="connsiteX1" fmla="*/ 73041 w 1025688"/>
                <a:gd name="connsiteY1" fmla="*/ 0 h 438237"/>
                <a:gd name="connsiteX2" fmla="*/ 530436 w 1025688"/>
                <a:gd name="connsiteY2" fmla="*/ 0 h 438237"/>
                <a:gd name="connsiteX3" fmla="*/ 952647 w 1025688"/>
                <a:gd name="connsiteY3" fmla="*/ 0 h 438237"/>
                <a:gd name="connsiteX4" fmla="*/ 1025688 w 1025688"/>
                <a:gd name="connsiteY4" fmla="*/ 73041 h 438237"/>
                <a:gd name="connsiteX5" fmla="*/ 1025688 w 1025688"/>
                <a:gd name="connsiteY5" fmla="*/ 365196 h 438237"/>
                <a:gd name="connsiteX6" fmla="*/ 952647 w 1025688"/>
                <a:gd name="connsiteY6" fmla="*/ 438237 h 438237"/>
                <a:gd name="connsiteX7" fmla="*/ 512844 w 1025688"/>
                <a:gd name="connsiteY7" fmla="*/ 438237 h 438237"/>
                <a:gd name="connsiteX8" fmla="*/ 73041 w 1025688"/>
                <a:gd name="connsiteY8" fmla="*/ 438237 h 438237"/>
                <a:gd name="connsiteX9" fmla="*/ 0 w 1025688"/>
                <a:gd name="connsiteY9" fmla="*/ 365196 h 438237"/>
                <a:gd name="connsiteX10" fmla="*/ 0 w 1025688"/>
                <a:gd name="connsiteY10" fmla="*/ 73041 h 43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5688" h="438237" extrusionOk="0">
                  <a:moveTo>
                    <a:pt x="0" y="73041"/>
                  </a:moveTo>
                  <a:cubicBezTo>
                    <a:pt x="-7467" y="28096"/>
                    <a:pt x="28452" y="1595"/>
                    <a:pt x="73041" y="0"/>
                  </a:cubicBezTo>
                  <a:cubicBezTo>
                    <a:pt x="230851" y="-9537"/>
                    <a:pt x="332217" y="14517"/>
                    <a:pt x="530436" y="0"/>
                  </a:cubicBezTo>
                  <a:cubicBezTo>
                    <a:pt x="728656" y="-14517"/>
                    <a:pt x="845394" y="10205"/>
                    <a:pt x="952647" y="0"/>
                  </a:cubicBezTo>
                  <a:cubicBezTo>
                    <a:pt x="992111" y="-478"/>
                    <a:pt x="1033625" y="36494"/>
                    <a:pt x="1025688" y="73041"/>
                  </a:cubicBezTo>
                  <a:cubicBezTo>
                    <a:pt x="1017530" y="194067"/>
                    <a:pt x="1014484" y="260162"/>
                    <a:pt x="1025688" y="365196"/>
                  </a:cubicBezTo>
                  <a:cubicBezTo>
                    <a:pt x="1027099" y="403239"/>
                    <a:pt x="991244" y="439768"/>
                    <a:pt x="952647" y="438237"/>
                  </a:cubicBezTo>
                  <a:cubicBezTo>
                    <a:pt x="767855" y="453416"/>
                    <a:pt x="731988" y="435484"/>
                    <a:pt x="512844" y="438237"/>
                  </a:cubicBezTo>
                  <a:cubicBezTo>
                    <a:pt x="293700" y="440990"/>
                    <a:pt x="268282" y="422777"/>
                    <a:pt x="73041" y="438237"/>
                  </a:cubicBezTo>
                  <a:cubicBezTo>
                    <a:pt x="26261" y="437869"/>
                    <a:pt x="601" y="403888"/>
                    <a:pt x="0" y="365196"/>
                  </a:cubicBezTo>
                  <a:cubicBezTo>
                    <a:pt x="6717" y="254096"/>
                    <a:pt x="5916" y="202636"/>
                    <a:pt x="0" y="73041"/>
                  </a:cubicBezTo>
                  <a:close/>
                </a:path>
              </a:pathLst>
            </a:custGeom>
            <a:noFill/>
            <a:ln w="1270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600"/>
            </a:p>
          </p:txBody>
        </p:sp>
        <p:sp>
          <p:nvSpPr>
            <p:cNvPr id="90" name="圆角矩形 89">
              <a:extLst>
                <a:ext uri="{FF2B5EF4-FFF2-40B4-BE49-F238E27FC236}">
                  <a16:creationId xmlns:a16="http://schemas.microsoft.com/office/drawing/2014/main" id="{10332445-5AEA-587F-08D3-44125F3ACB3B}"/>
                </a:ext>
              </a:extLst>
            </p:cNvPr>
            <p:cNvSpPr/>
            <p:nvPr/>
          </p:nvSpPr>
          <p:spPr>
            <a:xfrm>
              <a:off x="3053718" y="4957323"/>
              <a:ext cx="1025688" cy="438237"/>
            </a:xfrm>
            <a:custGeom>
              <a:avLst/>
              <a:gdLst>
                <a:gd name="connsiteX0" fmla="*/ 0 w 1025688"/>
                <a:gd name="connsiteY0" fmla="*/ 73041 h 438237"/>
                <a:gd name="connsiteX1" fmla="*/ 73041 w 1025688"/>
                <a:gd name="connsiteY1" fmla="*/ 0 h 438237"/>
                <a:gd name="connsiteX2" fmla="*/ 530436 w 1025688"/>
                <a:gd name="connsiteY2" fmla="*/ 0 h 438237"/>
                <a:gd name="connsiteX3" fmla="*/ 952647 w 1025688"/>
                <a:gd name="connsiteY3" fmla="*/ 0 h 438237"/>
                <a:gd name="connsiteX4" fmla="*/ 1025688 w 1025688"/>
                <a:gd name="connsiteY4" fmla="*/ 73041 h 438237"/>
                <a:gd name="connsiteX5" fmla="*/ 1025688 w 1025688"/>
                <a:gd name="connsiteY5" fmla="*/ 365196 h 438237"/>
                <a:gd name="connsiteX6" fmla="*/ 952647 w 1025688"/>
                <a:gd name="connsiteY6" fmla="*/ 438237 h 438237"/>
                <a:gd name="connsiteX7" fmla="*/ 512844 w 1025688"/>
                <a:gd name="connsiteY7" fmla="*/ 438237 h 438237"/>
                <a:gd name="connsiteX8" fmla="*/ 73041 w 1025688"/>
                <a:gd name="connsiteY8" fmla="*/ 438237 h 438237"/>
                <a:gd name="connsiteX9" fmla="*/ 0 w 1025688"/>
                <a:gd name="connsiteY9" fmla="*/ 365196 h 438237"/>
                <a:gd name="connsiteX10" fmla="*/ 0 w 1025688"/>
                <a:gd name="connsiteY10" fmla="*/ 73041 h 43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5688" h="438237" extrusionOk="0">
                  <a:moveTo>
                    <a:pt x="0" y="73041"/>
                  </a:moveTo>
                  <a:cubicBezTo>
                    <a:pt x="-7467" y="28096"/>
                    <a:pt x="28452" y="1595"/>
                    <a:pt x="73041" y="0"/>
                  </a:cubicBezTo>
                  <a:cubicBezTo>
                    <a:pt x="230851" y="-9537"/>
                    <a:pt x="332217" y="14517"/>
                    <a:pt x="530436" y="0"/>
                  </a:cubicBezTo>
                  <a:cubicBezTo>
                    <a:pt x="728656" y="-14517"/>
                    <a:pt x="845394" y="10205"/>
                    <a:pt x="952647" y="0"/>
                  </a:cubicBezTo>
                  <a:cubicBezTo>
                    <a:pt x="992111" y="-478"/>
                    <a:pt x="1033625" y="36494"/>
                    <a:pt x="1025688" y="73041"/>
                  </a:cubicBezTo>
                  <a:cubicBezTo>
                    <a:pt x="1017530" y="194067"/>
                    <a:pt x="1014484" y="260162"/>
                    <a:pt x="1025688" y="365196"/>
                  </a:cubicBezTo>
                  <a:cubicBezTo>
                    <a:pt x="1027099" y="403239"/>
                    <a:pt x="991244" y="439768"/>
                    <a:pt x="952647" y="438237"/>
                  </a:cubicBezTo>
                  <a:cubicBezTo>
                    <a:pt x="767855" y="453416"/>
                    <a:pt x="731988" y="435484"/>
                    <a:pt x="512844" y="438237"/>
                  </a:cubicBezTo>
                  <a:cubicBezTo>
                    <a:pt x="293700" y="440990"/>
                    <a:pt x="268282" y="422777"/>
                    <a:pt x="73041" y="438237"/>
                  </a:cubicBezTo>
                  <a:cubicBezTo>
                    <a:pt x="26261" y="437869"/>
                    <a:pt x="601" y="403888"/>
                    <a:pt x="0" y="365196"/>
                  </a:cubicBezTo>
                  <a:cubicBezTo>
                    <a:pt x="6717" y="254096"/>
                    <a:pt x="5916" y="202636"/>
                    <a:pt x="0" y="73041"/>
                  </a:cubicBezTo>
                  <a:close/>
                </a:path>
              </a:pathLst>
            </a:custGeom>
            <a:noFill/>
            <a:ln w="12700">
              <a:solidFill>
                <a:schemeClr val="accent2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600"/>
            </a:p>
          </p:txBody>
        </p:sp>
        <p:pic>
          <p:nvPicPr>
            <p:cNvPr id="91" name="图形 90">
              <a:extLst>
                <a:ext uri="{FF2B5EF4-FFF2-40B4-BE49-F238E27FC236}">
                  <a16:creationId xmlns:a16="http://schemas.microsoft.com/office/drawing/2014/main" id="{5C111D86-D68D-9981-345B-7266F72D4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700302" y="5795455"/>
              <a:ext cx="860527" cy="860527"/>
            </a:xfrm>
            <a:prstGeom prst="rect">
              <a:avLst/>
            </a:prstGeom>
          </p:spPr>
        </p:pic>
        <p:sp>
          <p:nvSpPr>
            <p:cNvPr id="92" name="矩形: 圆角 15">
              <a:extLst>
                <a:ext uri="{FF2B5EF4-FFF2-40B4-BE49-F238E27FC236}">
                  <a16:creationId xmlns:a16="http://schemas.microsoft.com/office/drawing/2014/main" id="{F9DE1A15-0763-86B1-A31E-5FD9B192F9EF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795687" y="5941034"/>
              <a:ext cx="955371" cy="489482"/>
            </a:xfrm>
            <a:prstGeom prst="roundRect">
              <a:avLst>
                <a:gd name="adj" fmla="val 19377"/>
              </a:avLst>
            </a:prstGeom>
            <a:solidFill>
              <a:srgbClr val="F4CA79"/>
            </a:solidFill>
            <a:ln>
              <a:noFill/>
            </a:ln>
            <a:effectLst>
              <a:outerShdw blurRad="127000" algn="ctr" rotWithShape="0">
                <a:srgbClr val="00206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altLang="zh-CN" sz="1800" dirty="0">
                <a:solidFill>
                  <a:srgbClr val="C00000"/>
                </a:solidFill>
                <a:ea typeface="等线" panose="02010600030101010101" pitchFamily="2" charset="-122"/>
                <a:sym typeface="+mn-lt"/>
              </a:endParaRPr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02679E19-C8F9-4E0B-F5BC-B95660B7021A}"/>
                </a:ext>
              </a:extLst>
            </p:cNvPr>
            <p:cNvSpPr txBox="1"/>
            <p:nvPr/>
          </p:nvSpPr>
          <p:spPr>
            <a:xfrm>
              <a:off x="745925" y="5958424"/>
              <a:ext cx="1067813" cy="4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reliability estimator</a:t>
              </a:r>
              <a:endParaRPr kumimoji="1"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4" name="图片 93" descr="图标&#10;&#10;AI 生成的内容可能不正确。">
              <a:extLst>
                <a:ext uri="{FF2B5EF4-FFF2-40B4-BE49-F238E27FC236}">
                  <a16:creationId xmlns:a16="http://schemas.microsoft.com/office/drawing/2014/main" id="{F3648A66-AAED-7585-8802-15E5C0CCE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480" r="25618"/>
            <a:stretch/>
          </p:blipFill>
          <p:spPr>
            <a:xfrm>
              <a:off x="1588246" y="6280569"/>
              <a:ext cx="212664" cy="244857"/>
            </a:xfrm>
            <a:prstGeom prst="rect">
              <a:avLst/>
            </a:prstGeom>
          </p:spPr>
        </p:pic>
        <p:sp>
          <p:nvSpPr>
            <p:cNvPr id="95" name="圆角矩形 94">
              <a:extLst>
                <a:ext uri="{FF2B5EF4-FFF2-40B4-BE49-F238E27FC236}">
                  <a16:creationId xmlns:a16="http://schemas.microsoft.com/office/drawing/2014/main" id="{D166EF0B-A2CB-20EC-CC2F-7B4851BFC84A}"/>
                </a:ext>
              </a:extLst>
            </p:cNvPr>
            <p:cNvSpPr/>
            <p:nvPr/>
          </p:nvSpPr>
          <p:spPr>
            <a:xfrm>
              <a:off x="1440535" y="5348211"/>
              <a:ext cx="1549558" cy="482099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600"/>
            </a:p>
          </p:txBody>
        </p:sp>
        <p:sp>
          <p:nvSpPr>
            <p:cNvPr id="96" name="任意形状 95">
              <a:extLst>
                <a:ext uri="{FF2B5EF4-FFF2-40B4-BE49-F238E27FC236}">
                  <a16:creationId xmlns:a16="http://schemas.microsoft.com/office/drawing/2014/main" id="{DCEDA3EB-C914-F827-5AE9-A4E5C033CDD8}"/>
                </a:ext>
              </a:extLst>
            </p:cNvPr>
            <p:cNvSpPr/>
            <p:nvPr/>
          </p:nvSpPr>
          <p:spPr>
            <a:xfrm>
              <a:off x="1822512" y="6224770"/>
              <a:ext cx="991902" cy="48165"/>
            </a:xfrm>
            <a:custGeom>
              <a:avLst/>
              <a:gdLst>
                <a:gd name="connsiteX0" fmla="*/ 0 w 782198"/>
                <a:gd name="connsiteY0" fmla="*/ 22114 h 308620"/>
                <a:gd name="connsiteX1" fmla="*/ 187287 w 782198"/>
                <a:gd name="connsiteY1" fmla="*/ 275502 h 308620"/>
                <a:gd name="connsiteX2" fmla="*/ 374574 w 782198"/>
                <a:gd name="connsiteY2" fmla="*/ 80 h 308620"/>
                <a:gd name="connsiteX3" fmla="*/ 594911 w 782198"/>
                <a:gd name="connsiteY3" fmla="*/ 308552 h 308620"/>
                <a:gd name="connsiteX4" fmla="*/ 782198 w 782198"/>
                <a:gd name="connsiteY4" fmla="*/ 22114 h 30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198" h="308620">
                  <a:moveTo>
                    <a:pt x="0" y="22114"/>
                  </a:moveTo>
                  <a:cubicBezTo>
                    <a:pt x="62429" y="150644"/>
                    <a:pt x="124858" y="279174"/>
                    <a:pt x="187287" y="275502"/>
                  </a:cubicBezTo>
                  <a:cubicBezTo>
                    <a:pt x="249716" y="271830"/>
                    <a:pt x="306637" y="-5428"/>
                    <a:pt x="374574" y="80"/>
                  </a:cubicBezTo>
                  <a:cubicBezTo>
                    <a:pt x="442511" y="5588"/>
                    <a:pt x="526974" y="304880"/>
                    <a:pt x="594911" y="308552"/>
                  </a:cubicBezTo>
                  <a:cubicBezTo>
                    <a:pt x="662848" y="312224"/>
                    <a:pt x="722523" y="167169"/>
                    <a:pt x="782198" y="22114"/>
                  </a:cubicBezTo>
                </a:path>
              </a:pathLst>
            </a:custGeom>
            <a:noFill/>
            <a:ln w="38100" cap="rnd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600"/>
            </a:p>
          </p:txBody>
        </p:sp>
        <p:grpSp>
          <p:nvGrpSpPr>
            <p:cNvPr id="97" name="组合 96">
              <a:extLst>
                <a:ext uri="{FF2B5EF4-FFF2-40B4-BE49-F238E27FC236}">
                  <a16:creationId xmlns:a16="http://schemas.microsoft.com/office/drawing/2014/main" id="{9D020B9E-3D46-1DD7-841B-9E99DFEADF3E}"/>
                </a:ext>
              </a:extLst>
            </p:cNvPr>
            <p:cNvGrpSpPr/>
            <p:nvPr/>
          </p:nvGrpSpPr>
          <p:grpSpPr>
            <a:xfrm>
              <a:off x="2077082" y="5908068"/>
              <a:ext cx="245543" cy="245543"/>
              <a:chOff x="9961089" y="14803033"/>
              <a:chExt cx="1533090" cy="1533090"/>
            </a:xfrm>
          </p:grpSpPr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770A0B8A-A00A-142C-2F8D-F013E740C337}"/>
                  </a:ext>
                </a:extLst>
              </p:cNvPr>
              <p:cNvSpPr/>
              <p:nvPr/>
            </p:nvSpPr>
            <p:spPr>
              <a:xfrm>
                <a:off x="9961089" y="14803033"/>
                <a:ext cx="1533090" cy="1533090"/>
              </a:xfrm>
              <a:prstGeom prst="ellipse">
                <a:avLst/>
              </a:prstGeom>
              <a:solidFill>
                <a:srgbClr val="21C55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3600"/>
              </a:p>
            </p:txBody>
          </p:sp>
          <p:pic>
            <p:nvPicPr>
              <p:cNvPr id="99" name="图形 98">
                <a:extLst>
                  <a:ext uri="{FF2B5EF4-FFF2-40B4-BE49-F238E27FC236}">
                    <a16:creationId xmlns:a16="http://schemas.microsoft.com/office/drawing/2014/main" id="{084F2D91-ADF5-4035-C4FB-57A791F449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10119201" y="15158354"/>
                <a:ext cx="1170056" cy="860731"/>
              </a:xfrm>
              <a:prstGeom prst="rect">
                <a:avLst/>
              </a:prstGeom>
            </p:spPr>
          </p:pic>
        </p:grpSp>
        <p:sp>
          <p:nvSpPr>
            <p:cNvPr id="100" name="文本框 99">
              <a:extLst>
                <a:ext uri="{FF2B5EF4-FFF2-40B4-BE49-F238E27FC236}">
                  <a16:creationId xmlns:a16="http://schemas.microsoft.com/office/drawing/2014/main" id="{2E78E7B7-1C65-F905-CAE3-38272A0FB0AE}"/>
                </a:ext>
              </a:extLst>
            </p:cNvPr>
            <p:cNvSpPr txBox="1"/>
            <p:nvPr/>
          </p:nvSpPr>
          <p:spPr>
            <a:xfrm>
              <a:off x="3413557" y="5974103"/>
              <a:ext cx="751525" cy="4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Test</a:t>
              </a:r>
              <a:r>
                <a:rPr kumimoji="1" lang="zh-CN" alt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set (TNC)</a:t>
              </a:r>
              <a:endParaRPr kumimoji="1"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圆角矩形 100">
              <a:extLst>
                <a:ext uri="{FF2B5EF4-FFF2-40B4-BE49-F238E27FC236}">
                  <a16:creationId xmlns:a16="http://schemas.microsoft.com/office/drawing/2014/main" id="{1C57BD97-1C3E-70BC-B8F1-3D72B0ED57FB}"/>
                </a:ext>
              </a:extLst>
            </p:cNvPr>
            <p:cNvSpPr/>
            <p:nvPr/>
          </p:nvSpPr>
          <p:spPr>
            <a:xfrm>
              <a:off x="3763598" y="5575902"/>
              <a:ext cx="657632" cy="37126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accent6"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600" b="1" u="sng" dirty="0">
                <a:solidFill>
                  <a:srgbClr val="C00000"/>
                </a:solidFill>
                <a:latin typeface="Hannotate SC" panose="03000500000000000000" pitchFamily="66" charset="-122"/>
                <a:ea typeface="Hannotate SC" panose="03000500000000000000" pitchFamily="66" charset="-122"/>
              </a:endParaRPr>
            </a:p>
          </p:txBody>
        </p:sp>
        <p:sp>
          <p:nvSpPr>
            <p:cNvPr id="102" name="文本框 101">
              <a:extLst>
                <a:ext uri="{FF2B5EF4-FFF2-40B4-BE49-F238E27FC236}">
                  <a16:creationId xmlns:a16="http://schemas.microsoft.com/office/drawing/2014/main" id="{0D9A5047-363A-562A-7636-C07805DBD9BB}"/>
                </a:ext>
              </a:extLst>
            </p:cNvPr>
            <p:cNvSpPr txBox="1"/>
            <p:nvPr/>
          </p:nvSpPr>
          <p:spPr>
            <a:xfrm>
              <a:off x="3711297" y="5558115"/>
              <a:ext cx="765324" cy="38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600" b="1" u="sng" dirty="0">
                  <a:solidFill>
                    <a:schemeClr val="accent6"/>
                  </a:solidFill>
                  <a:latin typeface="Hannotate SC" panose="03000500000000000000" pitchFamily="66" charset="-122"/>
                  <a:ea typeface="Hannotate SC" panose="03000500000000000000" pitchFamily="66" charset="-122"/>
                </a:rPr>
                <a:t>Task Oriented </a:t>
              </a:r>
              <a:endParaRPr kumimoji="1" lang="zh-CN" altLang="en-US" sz="1600" b="1" u="sng" dirty="0">
                <a:solidFill>
                  <a:schemeClr val="accent6"/>
                </a:solidFill>
                <a:latin typeface="Hannotate SC" panose="03000500000000000000" pitchFamily="66" charset="-122"/>
                <a:ea typeface="Hannotate SC" panose="03000500000000000000" pitchFamily="66" charset="-122"/>
              </a:endParaRPr>
            </a:p>
          </p:txBody>
        </p:sp>
      </p:grpSp>
      <p:sp>
        <p:nvSpPr>
          <p:cNvPr id="3" name="内容占位符 1">
            <a:extLst>
              <a:ext uri="{FF2B5EF4-FFF2-40B4-BE49-F238E27FC236}">
                <a16:creationId xmlns:a16="http://schemas.microsoft.com/office/drawing/2014/main" id="{553C6A68-B9DF-4ED9-4066-EB7041ACF20E}"/>
              </a:ext>
            </a:extLst>
          </p:cNvPr>
          <p:cNvSpPr txBox="1">
            <a:spLocks/>
          </p:cNvSpPr>
          <p:nvPr/>
        </p:nvSpPr>
        <p:spPr bwMode="auto">
          <a:xfrm>
            <a:off x="78479" y="-2164856"/>
            <a:ext cx="4330905" cy="213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4025" indent="-454025" algn="l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ZapfDingbatsITC"/>
              <a:buChar char="❖"/>
              <a:defRPr sz="24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804863" indent="-350838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  <a:tabLst/>
              <a:defRPr sz="20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2pPr>
            <a:lvl3pPr marL="1114425" indent="-227013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LucidaGrande" panose="020B06000405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3pPr>
            <a:lvl4pPr marL="16002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4pPr>
            <a:lvl5pPr marL="20574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1" lang="en-US" altLang="zh-CN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motivation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D09C2F3-7BCC-211E-A4AB-7789E751CDE9}"/>
              </a:ext>
            </a:extLst>
          </p:cNvPr>
          <p:cNvSpPr txBox="1"/>
          <p:nvPr/>
        </p:nvSpPr>
        <p:spPr>
          <a:xfrm>
            <a:off x="409531" y="5210883"/>
            <a:ext cx="82185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>
              <a:buFont typeface="Wingdings" pitchFamily="2" charset="2"/>
              <a:buChar char="Ø"/>
              <a:defRPr sz="2000">
                <a:solidFill>
                  <a:srgbClr val="C00000"/>
                </a:solidFill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defRPr>
            </a:lvl1pPr>
          </a:lstStyle>
          <a:p>
            <a:r>
              <a:rPr lang="en" altLang="zh-CN" dirty="0"/>
              <a:t>Data Perspective: </a:t>
            </a:r>
            <a:r>
              <a:rPr lang="en" altLang="zh-CN" dirty="0">
                <a:solidFill>
                  <a:schemeClr val="tx1"/>
                </a:solidFill>
              </a:rPr>
              <a:t>Simulating test-time misalignments via in-place TNC bootstrapping.</a:t>
            </a:r>
          </a:p>
          <a:p>
            <a:endParaRPr lang="en" altLang="zh-CN" dirty="0">
              <a:solidFill>
                <a:schemeClr val="tx1"/>
              </a:solidFill>
            </a:endParaRPr>
          </a:p>
          <a:p>
            <a:r>
              <a:rPr lang="en" altLang="zh-CN" dirty="0"/>
              <a:t>Model Perspective: </a:t>
            </a:r>
            <a:r>
              <a:rPr lang="en" altLang="zh-CN" dirty="0">
                <a:solidFill>
                  <a:schemeClr val="tx1"/>
                </a:solidFill>
              </a:rPr>
              <a:t>Adopting a Reveal-Supervised Paradigm to provide explicit, task-oriented guidance for reliability estimator.</a:t>
            </a:r>
          </a:p>
          <a:p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118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619E2-80CE-1A8E-2734-BF01236CC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图片 349">
            <a:extLst>
              <a:ext uri="{FF2B5EF4-FFF2-40B4-BE49-F238E27FC236}">
                <a16:creationId xmlns:a16="http://schemas.microsoft.com/office/drawing/2014/main" id="{214D81ED-3949-8ED6-5F50-AB53370789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2" b="24422"/>
          <a:stretch/>
        </p:blipFill>
        <p:spPr>
          <a:xfrm>
            <a:off x="50220" y="1078933"/>
            <a:ext cx="9078498" cy="334081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E7FE853-8CC5-6E53-9C6D-183B10CF3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Method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C9266FD-9B68-467D-6645-0618AC60D0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8AA7715-4632-F43F-92A5-2749A0B33F70}"/>
              </a:ext>
            </a:extLst>
          </p:cNvPr>
          <p:cNvSpPr/>
          <p:nvPr/>
        </p:nvSpPr>
        <p:spPr bwMode="auto">
          <a:xfrm>
            <a:off x="0" y="1490870"/>
            <a:ext cx="5549031" cy="2801360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EB0A810-A6DE-2682-EFBB-8383F9E21CDB}"/>
              </a:ext>
            </a:extLst>
          </p:cNvPr>
          <p:cNvSpPr/>
          <p:nvPr/>
        </p:nvSpPr>
        <p:spPr bwMode="auto">
          <a:xfrm>
            <a:off x="5549031" y="3284317"/>
            <a:ext cx="3382027" cy="1037730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56C9481-F34A-3D6D-F93E-491E25A900EE}"/>
              </a:ext>
            </a:extLst>
          </p:cNvPr>
          <p:cNvSpPr/>
          <p:nvPr/>
        </p:nvSpPr>
        <p:spPr bwMode="auto">
          <a:xfrm>
            <a:off x="5549030" y="1298128"/>
            <a:ext cx="3382027" cy="1986188"/>
          </a:xfrm>
          <a:prstGeom prst="rect">
            <a:avLst/>
          </a:prstGeom>
          <a:noFill/>
          <a:ln w="25400">
            <a:solidFill>
              <a:srgbClr val="0F3381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2977BF7C-2367-236A-34EB-77FD92952576}"/>
              </a:ext>
            </a:extLst>
          </p:cNvPr>
          <p:cNvCxnSpPr>
            <a:cxnSpLocks/>
            <a:endCxn id="353" idx="0"/>
          </p:cNvCxnSpPr>
          <p:nvPr/>
        </p:nvCxnSpPr>
        <p:spPr>
          <a:xfrm flipH="1">
            <a:off x="2203149" y="2281205"/>
            <a:ext cx="3346097" cy="1970751"/>
          </a:xfrm>
          <a:prstGeom prst="line">
            <a:avLst/>
          </a:prstGeom>
          <a:ln w="25400">
            <a:solidFill>
              <a:srgbClr val="0F338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B623099F-FAB2-1CFF-62E0-88424DDF6ABE}"/>
              </a:ext>
            </a:extLst>
          </p:cNvPr>
          <p:cNvGrpSpPr/>
          <p:nvPr/>
        </p:nvGrpSpPr>
        <p:grpSpPr>
          <a:xfrm>
            <a:off x="4878913" y="4102999"/>
            <a:ext cx="4016000" cy="2712797"/>
            <a:chOff x="4794513" y="3930442"/>
            <a:chExt cx="4016000" cy="2712797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A32C6273-610A-14B5-5EBF-65A0E9493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4513" y="3930442"/>
              <a:ext cx="3833550" cy="2712797"/>
            </a:xfrm>
            <a:prstGeom prst="rect">
              <a:avLst/>
            </a:prstGeom>
          </p:spPr>
        </p:pic>
        <p:pic>
          <p:nvPicPr>
            <p:cNvPr id="37" name="图形 36">
              <a:extLst>
                <a:ext uri="{FF2B5EF4-FFF2-40B4-BE49-F238E27FC236}">
                  <a16:creationId xmlns:a16="http://schemas.microsoft.com/office/drawing/2014/main" id="{F36385F6-AF6A-DFD3-7686-5C72D3611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4925542" y="5619913"/>
              <a:ext cx="3360663" cy="56072"/>
            </a:xfrm>
            <a:prstGeom prst="rect">
              <a:avLst/>
            </a:prstGeom>
          </p:spPr>
        </p:pic>
        <p:pic>
          <p:nvPicPr>
            <p:cNvPr id="38" name="图形 37">
              <a:extLst>
                <a:ext uri="{FF2B5EF4-FFF2-40B4-BE49-F238E27FC236}">
                  <a16:creationId xmlns:a16="http://schemas.microsoft.com/office/drawing/2014/main" id="{9D06BBCA-9E0A-031F-BD10-2C007FCDC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5204215" y="6591013"/>
              <a:ext cx="3130160" cy="52226"/>
            </a:xfrm>
            <a:prstGeom prst="rect">
              <a:avLst/>
            </a:prstGeom>
          </p:spPr>
        </p:pic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D0AE9302-E89A-A313-F6BA-84DA1831197E}"/>
                </a:ext>
              </a:extLst>
            </p:cNvPr>
            <p:cNvSpPr/>
            <p:nvPr/>
          </p:nvSpPr>
          <p:spPr bwMode="auto">
            <a:xfrm>
              <a:off x="8286205" y="4324574"/>
              <a:ext cx="524308" cy="505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/>
              <a:endParaRPr kumimoji="1" lang="zh-CN" altLang="en-US" sz="1600" b="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3AF0629A-4EEC-E3E7-5881-50D2AE6EF81B}"/>
                </a:ext>
              </a:extLst>
            </p:cNvPr>
            <p:cNvSpPr/>
            <p:nvPr/>
          </p:nvSpPr>
          <p:spPr bwMode="auto">
            <a:xfrm>
              <a:off x="8243604" y="5788242"/>
              <a:ext cx="524308" cy="505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/>
              <a:endParaRPr kumimoji="1" lang="zh-CN" altLang="en-US" sz="1600" b="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sp>
        <p:nvSpPr>
          <p:cNvPr id="48" name="梯形 47">
            <a:extLst>
              <a:ext uri="{FF2B5EF4-FFF2-40B4-BE49-F238E27FC236}">
                <a16:creationId xmlns:a16="http://schemas.microsoft.com/office/drawing/2014/main" id="{BE69F296-A68B-E361-5425-332D66CA3978}"/>
              </a:ext>
            </a:extLst>
          </p:cNvPr>
          <p:cNvSpPr/>
          <p:nvPr/>
        </p:nvSpPr>
        <p:spPr bwMode="auto">
          <a:xfrm rot="16200000">
            <a:off x="3236385" y="5418323"/>
            <a:ext cx="2474259" cy="429120"/>
          </a:xfrm>
          <a:prstGeom prst="trapezoid">
            <a:avLst>
              <a:gd name="adj" fmla="val 146553"/>
            </a:avLst>
          </a:prstGeom>
          <a:gradFill>
            <a:gsLst>
              <a:gs pos="100000">
                <a:schemeClr val="accent1">
                  <a:lumMod val="5000"/>
                  <a:lumOff val="95000"/>
                  <a:alpha val="21000"/>
                </a:schemeClr>
              </a:gs>
              <a:gs pos="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 w="9525">
            <a:noFill/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51" name="矩形 350">
            <a:extLst>
              <a:ext uri="{FF2B5EF4-FFF2-40B4-BE49-F238E27FC236}">
                <a16:creationId xmlns:a16="http://schemas.microsoft.com/office/drawing/2014/main" id="{6B162FCA-A850-92C6-AF30-7903D6AF5431}"/>
              </a:ext>
            </a:extLst>
          </p:cNvPr>
          <p:cNvSpPr/>
          <p:nvPr/>
        </p:nvSpPr>
        <p:spPr bwMode="auto">
          <a:xfrm flipV="1">
            <a:off x="4065104" y="1180978"/>
            <a:ext cx="888307" cy="302456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grpSp>
        <p:nvGrpSpPr>
          <p:cNvPr id="355" name="组合 354">
            <a:extLst>
              <a:ext uri="{FF2B5EF4-FFF2-40B4-BE49-F238E27FC236}">
                <a16:creationId xmlns:a16="http://schemas.microsoft.com/office/drawing/2014/main" id="{D1A6D8B0-64D7-F5B4-BCB3-F3D72E910498}"/>
              </a:ext>
            </a:extLst>
          </p:cNvPr>
          <p:cNvGrpSpPr/>
          <p:nvPr/>
        </p:nvGrpSpPr>
        <p:grpSpPr>
          <a:xfrm>
            <a:off x="23793" y="4140296"/>
            <a:ext cx="4358496" cy="2712796"/>
            <a:chOff x="136829" y="4196614"/>
            <a:chExt cx="4178978" cy="2601061"/>
          </a:xfrm>
        </p:grpSpPr>
        <p:pic>
          <p:nvPicPr>
            <p:cNvPr id="353" name="图片 352">
              <a:extLst>
                <a:ext uri="{FF2B5EF4-FFF2-40B4-BE49-F238E27FC236}">
                  <a16:creationId xmlns:a16="http://schemas.microsoft.com/office/drawing/2014/main" id="{01658999-EE66-78AA-9009-877D89894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46" t="26936" r="2064" b="41653"/>
            <a:stretch/>
          </p:blipFill>
          <p:spPr>
            <a:xfrm>
              <a:off x="137035" y="4303675"/>
              <a:ext cx="4178772" cy="2494000"/>
            </a:xfrm>
            <a:prstGeom prst="rect">
              <a:avLst/>
            </a:prstGeom>
          </p:spPr>
        </p:pic>
        <p:sp>
          <p:nvSpPr>
            <p:cNvPr id="354" name="矩形 353">
              <a:extLst>
                <a:ext uri="{FF2B5EF4-FFF2-40B4-BE49-F238E27FC236}">
                  <a16:creationId xmlns:a16="http://schemas.microsoft.com/office/drawing/2014/main" id="{121F62E4-8BB3-EF74-F7F5-19FBEE77C764}"/>
                </a:ext>
              </a:extLst>
            </p:cNvPr>
            <p:cNvSpPr/>
            <p:nvPr/>
          </p:nvSpPr>
          <p:spPr bwMode="auto">
            <a:xfrm>
              <a:off x="136829" y="4196614"/>
              <a:ext cx="1104830" cy="3980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/>
              <a:endParaRPr kumimoji="1" lang="zh-CN" altLang="en-US" sz="1600" b="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2330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619E2-80CE-1A8E-2734-BF01236CC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图片 349">
            <a:extLst>
              <a:ext uri="{FF2B5EF4-FFF2-40B4-BE49-F238E27FC236}">
                <a16:creationId xmlns:a16="http://schemas.microsoft.com/office/drawing/2014/main" id="{214D81ED-3949-8ED6-5F50-AB53370789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2" b="24422"/>
          <a:stretch/>
        </p:blipFill>
        <p:spPr>
          <a:xfrm>
            <a:off x="50220" y="1078933"/>
            <a:ext cx="9078498" cy="334081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E7FE853-8CC5-6E53-9C6D-183B10CF3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Method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C9266FD-9B68-467D-6645-0618AC60D0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8AA7715-4632-F43F-92A5-2749A0B33F70}"/>
              </a:ext>
            </a:extLst>
          </p:cNvPr>
          <p:cNvSpPr/>
          <p:nvPr/>
        </p:nvSpPr>
        <p:spPr bwMode="auto">
          <a:xfrm>
            <a:off x="3594970" y="1790162"/>
            <a:ext cx="1954061" cy="2502067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EB0A810-A6DE-2682-EFBB-8383F9E21CDB}"/>
              </a:ext>
            </a:extLst>
          </p:cNvPr>
          <p:cNvSpPr/>
          <p:nvPr/>
        </p:nvSpPr>
        <p:spPr bwMode="auto">
          <a:xfrm>
            <a:off x="5549031" y="3284317"/>
            <a:ext cx="3382027" cy="1037730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54C8369-C09B-4BBA-5F4F-42C43F4BD34D}"/>
              </a:ext>
            </a:extLst>
          </p:cNvPr>
          <p:cNvSpPr/>
          <p:nvPr/>
        </p:nvSpPr>
        <p:spPr bwMode="auto">
          <a:xfrm>
            <a:off x="38790" y="2177966"/>
            <a:ext cx="3544750" cy="2114263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7B3E427-E04B-C948-9913-50EC9A363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87" y="4938419"/>
            <a:ext cx="2914953" cy="5098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F7518C5-5B1F-96D5-A39D-B265F9C66C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46" t="35117" r="2064" b="41653"/>
          <a:stretch/>
        </p:blipFill>
        <p:spPr>
          <a:xfrm>
            <a:off x="866701" y="5685916"/>
            <a:ext cx="2518723" cy="1111759"/>
          </a:xfrm>
          <a:prstGeom prst="rect">
            <a:avLst/>
          </a:prstGeom>
        </p:spPr>
      </p:pic>
      <p:sp>
        <p:nvSpPr>
          <p:cNvPr id="16" name="内容占位符 1">
            <a:extLst>
              <a:ext uri="{FF2B5EF4-FFF2-40B4-BE49-F238E27FC236}">
                <a16:creationId xmlns:a16="http://schemas.microsoft.com/office/drawing/2014/main" id="{8262ED4F-4834-87AA-9EBC-F81B9A66DC0F}"/>
              </a:ext>
            </a:extLst>
          </p:cNvPr>
          <p:cNvSpPr txBox="1">
            <a:spLocks/>
          </p:cNvSpPr>
          <p:nvPr/>
        </p:nvSpPr>
        <p:spPr bwMode="auto">
          <a:xfrm>
            <a:off x="124152" y="4448767"/>
            <a:ext cx="3374025" cy="39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4025" indent="-454025" algn="l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ZapfDingbatsITC"/>
              <a:buChar char="❖"/>
              <a:defRPr sz="24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804863" indent="-350838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  <a:tabLst/>
              <a:defRPr sz="20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2pPr>
            <a:lvl3pPr marL="1114425" indent="-227013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LucidaGrande" panose="020B06000405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3pPr>
            <a:lvl4pPr marL="16002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4pPr>
            <a:lvl5pPr marL="20574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/>
              <a:buChar char="❖"/>
              <a:defRPr sz="1600" b="0" i="0" kern="1200" baseline="0">
                <a:solidFill>
                  <a:schemeClr val="tx1"/>
                </a:solidFill>
                <a:latin typeface="Times New Roman" charset="0"/>
                <a:ea typeface="Microsoft YaHei" panose="020B0503020204020204" pitchFamily="34" charset="-122"/>
                <a:cs typeface="Microsoft YaHei" panose="020B0503020204020204" pitchFamily="3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1" lang="en-US" altLang="zh-CN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kumimoji="1" lang="zh-CN" altLang="en-US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View-specific Feature</a:t>
            </a:r>
          </a:p>
        </p:txBody>
      </p:sp>
      <p:sp>
        <p:nvSpPr>
          <p:cNvPr id="20" name="右大括号 19">
            <a:extLst>
              <a:ext uri="{FF2B5EF4-FFF2-40B4-BE49-F238E27FC236}">
                <a16:creationId xmlns:a16="http://schemas.microsoft.com/office/drawing/2014/main" id="{15AC12E9-6B13-E3C2-5AC7-325EB6D46986}"/>
              </a:ext>
            </a:extLst>
          </p:cNvPr>
          <p:cNvSpPr/>
          <p:nvPr/>
        </p:nvSpPr>
        <p:spPr>
          <a:xfrm rot="16200000">
            <a:off x="1975703" y="4416593"/>
            <a:ext cx="149734" cy="2213137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933168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Profile">
  <a:themeElements>
    <a:clrScheme name="Profile 12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0033CC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571500" marR="0" indent="-571500" algn="l" defTabSz="914400" rtl="0" eaLnBrk="1" fontAlgn="base" latinLnBrk="0" hangingPunct="1">
          <a:lnSpc>
            <a:spcPct val="12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Tx/>
          <a:buFont typeface="Wingdings" panose="05000000000000000000" pitchFamily="2" charset="2"/>
          <a:buChar char="o"/>
          <a:defRPr kumimoji="0" lang="zh-CN" altLang="en-US" sz="2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804030504040204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571500" marR="0" indent="-571500" algn="l" defTabSz="914400" rtl="0" eaLnBrk="1" fontAlgn="base" latinLnBrk="0" hangingPunct="1">
          <a:lnSpc>
            <a:spcPct val="12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Tx/>
          <a:buFont typeface="Wingdings" panose="05000000000000000000" pitchFamily="2" charset="2"/>
          <a:buChar char="o"/>
          <a:defRPr kumimoji="0" lang="zh-CN" altLang="en-US" sz="2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804030504040204" pitchFamily="34" charset="0"/>
            <a:ea typeface="宋体" pitchFamily="2" charset="-122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10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0033CC"/>
        </a:hlink>
        <a:folHlink>
          <a:srgbClr val="00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11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0033CC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12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0033CC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 w="9525">
          <a:solidFill>
            <a:srgbClr val="000000"/>
          </a:solidFill>
          <a:miter lim="800000"/>
        </a:ln>
      </a:spPr>
      <a:bodyPr wrap="square" rtlCol="0" anchor="ctr">
        <a:noAutofit/>
      </a:bodyPr>
      <a:lstStyle>
        <a:defPPr algn="ctr" eaLnBrk="1" hangingPunct="1">
          <a:defRPr sz="1600" b="0" dirty="0">
            <a:solidFill>
              <a:srgbClr val="0000FF"/>
            </a:solidFill>
            <a:latin typeface="黑体" pitchFamily="49" charset="-122"/>
            <a:ea typeface="黑体" pitchFamily="49" charset="-122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7250</TotalTime>
  <Words>2185</Words>
  <Application>Microsoft Macintosh PowerPoint</Application>
  <PresentationFormat>全屏显示(4:3)</PresentationFormat>
  <Paragraphs>252</Paragraphs>
  <Slides>27</Slides>
  <Notes>27</Notes>
  <HiddenSlides>0</HiddenSlides>
  <MMClips>0</MMClips>
  <ScaleCrop>false</ScaleCrop>
  <HeadingPairs>
    <vt:vector size="8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7" baseType="lpstr">
      <vt:lpstr>-apple-system</vt:lpstr>
      <vt:lpstr>黑体</vt:lpstr>
      <vt:lpstr>华文仿宋</vt:lpstr>
      <vt:lpstr>微软雅黑</vt:lpstr>
      <vt:lpstr>Hannotate SC</vt:lpstr>
      <vt:lpstr>Kaiti SC</vt:lpstr>
      <vt:lpstr>Kaiti SC Black</vt:lpstr>
      <vt:lpstr>ZapfDingbatsITC</vt:lpstr>
      <vt:lpstr>Arial</vt:lpstr>
      <vt:lpstr>Bell MT</vt:lpstr>
      <vt:lpstr>Calibri</vt:lpstr>
      <vt:lpstr>LucidaGrande</vt:lpstr>
      <vt:lpstr>Optima</vt:lpstr>
      <vt:lpstr>Optima Bold</vt:lpstr>
      <vt:lpstr>Times New Roman</vt:lpstr>
      <vt:lpstr>Verdana</vt:lpstr>
      <vt:lpstr>Wingdings</vt:lpstr>
      <vt:lpstr>Profile</vt:lpstr>
      <vt:lpstr>2_Office 主题</vt:lpstr>
      <vt:lpstr>Paint.Picture</vt:lpstr>
      <vt:lpstr>Bootstrapping Multi-view Learning for Test-time  Noisy Correspondence</vt:lpstr>
      <vt:lpstr>Background</vt:lpstr>
      <vt:lpstr>Background</vt:lpstr>
      <vt:lpstr>Observation</vt:lpstr>
      <vt:lpstr>Observation</vt:lpstr>
      <vt:lpstr>Observation &amp; Key idea</vt:lpstr>
      <vt:lpstr>Observation &amp; Key idea</vt:lpstr>
      <vt:lpstr>Method</vt:lpstr>
      <vt:lpstr>Method</vt:lpstr>
      <vt:lpstr>Method</vt:lpstr>
      <vt:lpstr>Method</vt:lpstr>
      <vt:lpstr>Method</vt:lpstr>
      <vt:lpstr>Method</vt:lpstr>
      <vt:lpstr>Method</vt:lpstr>
      <vt:lpstr>Method</vt:lpstr>
      <vt:lpstr>Experiment</vt:lpstr>
      <vt:lpstr>Experiment</vt:lpstr>
      <vt:lpstr>Experiment</vt:lpstr>
      <vt:lpstr>Experiment</vt:lpstr>
      <vt:lpstr>Experiment</vt:lpstr>
      <vt:lpstr>Experiment</vt:lpstr>
      <vt:lpstr>Experiment</vt:lpstr>
      <vt:lpstr>Experiment</vt:lpstr>
      <vt:lpstr>Experiment</vt:lpstr>
      <vt:lpstr>Experiment</vt:lpstr>
      <vt:lpstr>Experiment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“千人计划”青年项目评审答辩 无监督表示学习的一些理论与方法</dc:title>
  <dc:creator/>
  <cp:lastModifiedBy>He Changhao</cp:lastModifiedBy>
  <cp:revision>5615</cp:revision>
  <dcterms:created xsi:type="dcterms:W3CDTF">2023-12-21T08:21:36Z</dcterms:created>
  <dcterms:modified xsi:type="dcterms:W3CDTF">2026-04-17T10:02:34Z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2052-6.4.0.8550</vt:lpwstr>
  </property>
  <property fmtid="{D5CDD505-2E9C-101B-9397-08002B2CF9AE}" pid="3" name="ICV">
    <vt:lpwstr>412E34C54648A4E990F5836597C75BB4_42</vt:lpwstr>
  </property>
</Properties>
</file>